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95" r:id="rId2"/>
    <p:sldId id="297" r:id="rId3"/>
    <p:sldId id="298" r:id="rId4"/>
    <p:sldId id="300" r:id="rId5"/>
    <p:sldId id="344" r:id="rId6"/>
    <p:sldId id="347" r:id="rId7"/>
    <p:sldId id="348" r:id="rId8"/>
    <p:sldId id="349" r:id="rId9"/>
    <p:sldId id="292" r:id="rId10"/>
    <p:sldId id="294" r:id="rId11"/>
    <p:sldId id="273" r:id="rId12"/>
    <p:sldId id="291" r:id="rId13"/>
    <p:sldId id="293" r:id="rId14"/>
    <p:sldId id="350" r:id="rId15"/>
    <p:sldId id="351" r:id="rId16"/>
    <p:sldId id="314" r:id="rId17"/>
    <p:sldId id="331" r:id="rId18"/>
    <p:sldId id="324" r:id="rId19"/>
    <p:sldId id="325" r:id="rId20"/>
    <p:sldId id="326" r:id="rId21"/>
    <p:sldId id="327" r:id="rId22"/>
    <p:sldId id="328" r:id="rId23"/>
    <p:sldId id="329" r:id="rId24"/>
    <p:sldId id="330" r:id="rId25"/>
    <p:sldId id="352" r:id="rId26"/>
    <p:sldId id="339" r:id="rId27"/>
    <p:sldId id="341" r:id="rId28"/>
    <p:sldId id="342" r:id="rId29"/>
    <p:sldId id="332" r:id="rId30"/>
    <p:sldId id="355" r:id="rId31"/>
    <p:sldId id="354" r:id="rId32"/>
    <p:sldId id="35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220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CairnsPsychGroup:Dropbox:acbs:Forks%20in%20the%20Roa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58983658225935"/>
          <c:y val="0.0601851851851852"/>
          <c:w val="0.555537086208675"/>
          <c:h val="0.822469378827647"/>
        </c:manualLayout>
      </c:layout>
      <c:lineChart>
        <c:grouping val="standard"/>
        <c:varyColors val="0"/>
        <c:ser>
          <c:idx val="0"/>
          <c:order val="0"/>
          <c:tx>
            <c:strRef>
              <c:f>Sheet2!$C$16:$C$17</c:f>
              <c:strCache>
                <c:ptCount val="1"/>
                <c:pt idx="0">
                  <c:v>verbal control</c:v>
                </c:pt>
              </c:strCache>
            </c:strRef>
          </c:tx>
          <c:marker>
            <c:symbol val="none"/>
          </c:marker>
          <c:cat>
            <c:strRef>
              <c:f>Sheet2!$B$18:$B$20</c:f>
              <c:strCache>
                <c:ptCount val="3"/>
                <c:pt idx="0">
                  <c:v>baseline</c:v>
                </c:pt>
                <c:pt idx="1">
                  <c:v>SE</c:v>
                </c:pt>
                <c:pt idx="2">
                  <c:v>Relational</c:v>
                </c:pt>
              </c:strCache>
            </c:strRef>
          </c:cat>
          <c:val>
            <c:numRef>
              <c:f>Sheet2!$C$18:$C$20</c:f>
              <c:numCache>
                <c:formatCode>General</c:formatCode>
                <c:ptCount val="3"/>
                <c:pt idx="0">
                  <c:v>108.0</c:v>
                </c:pt>
                <c:pt idx="1">
                  <c:v>107.0</c:v>
                </c:pt>
                <c:pt idx="2">
                  <c:v>108.0</c:v>
                </c:pt>
              </c:numCache>
            </c:numRef>
          </c:val>
          <c:smooth val="0"/>
        </c:ser>
        <c:ser>
          <c:idx val="1"/>
          <c:order val="1"/>
          <c:tx>
            <c:strRef>
              <c:f>Sheet2!$D$16:$D$17</c:f>
              <c:strCache>
                <c:ptCount val="1"/>
                <c:pt idx="0">
                  <c:v>verbal experimental</c:v>
                </c:pt>
              </c:strCache>
            </c:strRef>
          </c:tx>
          <c:marker>
            <c:symbol val="none"/>
          </c:marker>
          <c:cat>
            <c:strRef>
              <c:f>Sheet2!$B$18:$B$20</c:f>
              <c:strCache>
                <c:ptCount val="3"/>
                <c:pt idx="0">
                  <c:v>baseline</c:v>
                </c:pt>
                <c:pt idx="1">
                  <c:v>SE</c:v>
                </c:pt>
                <c:pt idx="2">
                  <c:v>Relational</c:v>
                </c:pt>
              </c:strCache>
            </c:strRef>
          </c:cat>
          <c:val>
            <c:numRef>
              <c:f>Sheet2!$D$18:$D$20</c:f>
              <c:numCache>
                <c:formatCode>General</c:formatCode>
                <c:ptCount val="3"/>
                <c:pt idx="0">
                  <c:v>109.0</c:v>
                </c:pt>
                <c:pt idx="1">
                  <c:v>107.0</c:v>
                </c:pt>
                <c:pt idx="2">
                  <c:v>127.0</c:v>
                </c:pt>
              </c:numCache>
            </c:numRef>
          </c:val>
          <c:smooth val="0"/>
        </c:ser>
        <c:dLbls>
          <c:showLegendKey val="0"/>
          <c:showVal val="0"/>
          <c:showCatName val="0"/>
          <c:showSerName val="0"/>
          <c:showPercent val="0"/>
          <c:showBubbleSize val="0"/>
        </c:dLbls>
        <c:marker val="1"/>
        <c:smooth val="0"/>
        <c:axId val="2139076056"/>
        <c:axId val="2138567768"/>
      </c:lineChart>
      <c:catAx>
        <c:axId val="2139076056"/>
        <c:scaling>
          <c:orientation val="minMax"/>
        </c:scaling>
        <c:delete val="0"/>
        <c:axPos val="b"/>
        <c:majorTickMark val="out"/>
        <c:minorTickMark val="none"/>
        <c:tickLblPos val="nextTo"/>
        <c:crossAx val="2138567768"/>
        <c:crosses val="autoZero"/>
        <c:auto val="1"/>
        <c:lblAlgn val="ctr"/>
        <c:lblOffset val="100"/>
        <c:noMultiLvlLbl val="0"/>
      </c:catAx>
      <c:valAx>
        <c:axId val="2138567768"/>
        <c:scaling>
          <c:orientation val="minMax"/>
          <c:min val="90.0"/>
        </c:scaling>
        <c:delete val="0"/>
        <c:axPos val="l"/>
        <c:majorGridlines/>
        <c:numFmt formatCode="General" sourceLinked="1"/>
        <c:majorTickMark val="out"/>
        <c:minorTickMark val="none"/>
        <c:tickLblPos val="nextTo"/>
        <c:crossAx val="21390760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04622590279663"/>
          <c:y val="0.0601851851851852"/>
          <c:w val="0.67288385637049"/>
          <c:h val="0.822469378827647"/>
        </c:manualLayout>
      </c:layout>
      <c:lineChart>
        <c:grouping val="standard"/>
        <c:varyColors val="0"/>
        <c:ser>
          <c:idx val="0"/>
          <c:order val="0"/>
          <c:tx>
            <c:strRef>
              <c:f>Sheet2!$C$23:$C$24</c:f>
              <c:strCache>
                <c:ptCount val="1"/>
                <c:pt idx="0">
                  <c:v>performance control</c:v>
                </c:pt>
              </c:strCache>
            </c:strRef>
          </c:tx>
          <c:marker>
            <c:symbol val="none"/>
          </c:marker>
          <c:cat>
            <c:strRef>
              <c:f>Sheet2!$B$25:$B$27</c:f>
              <c:strCache>
                <c:ptCount val="3"/>
                <c:pt idx="0">
                  <c:v>baseline</c:v>
                </c:pt>
                <c:pt idx="1">
                  <c:v>SE</c:v>
                </c:pt>
                <c:pt idx="2">
                  <c:v>Relational</c:v>
                </c:pt>
              </c:strCache>
            </c:strRef>
          </c:cat>
          <c:val>
            <c:numRef>
              <c:f>Sheet2!$C$25:$C$27</c:f>
              <c:numCache>
                <c:formatCode>General</c:formatCode>
                <c:ptCount val="3"/>
                <c:pt idx="0">
                  <c:v>102.0</c:v>
                </c:pt>
                <c:pt idx="1">
                  <c:v>105.0</c:v>
                </c:pt>
                <c:pt idx="2">
                  <c:v>99.0</c:v>
                </c:pt>
              </c:numCache>
            </c:numRef>
          </c:val>
          <c:smooth val="0"/>
        </c:ser>
        <c:ser>
          <c:idx val="1"/>
          <c:order val="1"/>
          <c:tx>
            <c:strRef>
              <c:f>Sheet2!$D$23:$D$24</c:f>
              <c:strCache>
                <c:ptCount val="1"/>
                <c:pt idx="0">
                  <c:v>performance experimental</c:v>
                </c:pt>
              </c:strCache>
            </c:strRef>
          </c:tx>
          <c:marker>
            <c:symbol val="none"/>
          </c:marker>
          <c:cat>
            <c:strRef>
              <c:f>Sheet2!$B$25:$B$27</c:f>
              <c:strCache>
                <c:ptCount val="3"/>
                <c:pt idx="0">
                  <c:v>baseline</c:v>
                </c:pt>
                <c:pt idx="1">
                  <c:v>SE</c:v>
                </c:pt>
                <c:pt idx="2">
                  <c:v>Relational</c:v>
                </c:pt>
              </c:strCache>
            </c:strRef>
          </c:cat>
          <c:val>
            <c:numRef>
              <c:f>Sheet2!$D$25:$D$27</c:f>
              <c:numCache>
                <c:formatCode>General</c:formatCode>
                <c:ptCount val="3"/>
                <c:pt idx="0">
                  <c:v>100.0</c:v>
                </c:pt>
                <c:pt idx="1">
                  <c:v>111.0</c:v>
                </c:pt>
                <c:pt idx="2">
                  <c:v>132.0</c:v>
                </c:pt>
              </c:numCache>
            </c:numRef>
          </c:val>
          <c:smooth val="0"/>
        </c:ser>
        <c:dLbls>
          <c:showLegendKey val="0"/>
          <c:showVal val="0"/>
          <c:showCatName val="0"/>
          <c:showSerName val="0"/>
          <c:showPercent val="0"/>
          <c:showBubbleSize val="0"/>
        </c:dLbls>
        <c:marker val="1"/>
        <c:smooth val="0"/>
        <c:axId val="2138882360"/>
        <c:axId val="2138238632"/>
      </c:lineChart>
      <c:catAx>
        <c:axId val="2138882360"/>
        <c:scaling>
          <c:orientation val="minMax"/>
        </c:scaling>
        <c:delete val="0"/>
        <c:axPos val="b"/>
        <c:majorTickMark val="out"/>
        <c:minorTickMark val="none"/>
        <c:tickLblPos val="nextTo"/>
        <c:crossAx val="2138238632"/>
        <c:crosses val="autoZero"/>
        <c:auto val="1"/>
        <c:lblAlgn val="ctr"/>
        <c:lblOffset val="100"/>
        <c:noMultiLvlLbl val="0"/>
      </c:catAx>
      <c:valAx>
        <c:axId val="2138238632"/>
        <c:scaling>
          <c:orientation val="minMax"/>
          <c:min val="90.0"/>
        </c:scaling>
        <c:delete val="0"/>
        <c:axPos val="l"/>
        <c:majorGridlines/>
        <c:numFmt formatCode="General" sourceLinked="1"/>
        <c:majorTickMark val="out"/>
        <c:minorTickMark val="none"/>
        <c:tickLblPos val="nextTo"/>
        <c:crossAx val="2138882360"/>
        <c:crosses val="autoZero"/>
        <c:crossBetween val="between"/>
      </c:valAx>
    </c:plotArea>
    <c:legend>
      <c:legendPos val="r"/>
      <c:layout>
        <c:manualLayout>
          <c:xMode val="edge"/>
          <c:yMode val="edge"/>
          <c:x val="0.749665580595529"/>
          <c:y val="0.184417468649752"/>
          <c:w val="0.246215660542432"/>
          <c:h val="0.297831729367162"/>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Sheet2!$C$8:$C$9</c:f>
              <c:strCache>
                <c:ptCount val="1"/>
                <c:pt idx="0">
                  <c:v>full control</c:v>
                </c:pt>
              </c:strCache>
            </c:strRef>
          </c:tx>
          <c:marker>
            <c:symbol val="none"/>
          </c:marker>
          <c:cat>
            <c:strRef>
              <c:f>Sheet2!$B$10:$B$12</c:f>
              <c:strCache>
                <c:ptCount val="3"/>
                <c:pt idx="0">
                  <c:v>baseline</c:v>
                </c:pt>
                <c:pt idx="1">
                  <c:v>SE</c:v>
                </c:pt>
                <c:pt idx="2">
                  <c:v>Relational</c:v>
                </c:pt>
              </c:strCache>
            </c:strRef>
          </c:cat>
          <c:val>
            <c:numRef>
              <c:f>Sheet2!$C$10:$C$12</c:f>
              <c:numCache>
                <c:formatCode>General</c:formatCode>
                <c:ptCount val="3"/>
                <c:pt idx="0">
                  <c:v>104.0</c:v>
                </c:pt>
                <c:pt idx="1">
                  <c:v>105.0</c:v>
                </c:pt>
                <c:pt idx="2">
                  <c:v>103.0</c:v>
                </c:pt>
              </c:numCache>
            </c:numRef>
          </c:val>
          <c:smooth val="0"/>
        </c:ser>
        <c:ser>
          <c:idx val="1"/>
          <c:order val="1"/>
          <c:tx>
            <c:strRef>
              <c:f>Sheet2!$D$8:$D$9</c:f>
              <c:strCache>
                <c:ptCount val="1"/>
                <c:pt idx="0">
                  <c:v>full experiment</c:v>
                </c:pt>
              </c:strCache>
            </c:strRef>
          </c:tx>
          <c:marker>
            <c:symbol val="none"/>
          </c:marker>
          <c:cat>
            <c:strRef>
              <c:f>Sheet2!$B$10:$B$12</c:f>
              <c:strCache>
                <c:ptCount val="3"/>
                <c:pt idx="0">
                  <c:v>baseline</c:v>
                </c:pt>
                <c:pt idx="1">
                  <c:v>SE</c:v>
                </c:pt>
                <c:pt idx="2">
                  <c:v>Relational</c:v>
                </c:pt>
              </c:strCache>
            </c:strRef>
          </c:cat>
          <c:val>
            <c:numRef>
              <c:f>Sheet2!$D$10:$D$12</c:f>
              <c:numCache>
                <c:formatCode>General</c:formatCode>
                <c:ptCount val="3"/>
                <c:pt idx="0">
                  <c:v>105.0</c:v>
                </c:pt>
                <c:pt idx="1">
                  <c:v>110.0</c:v>
                </c:pt>
                <c:pt idx="2">
                  <c:v>131.0</c:v>
                </c:pt>
              </c:numCache>
            </c:numRef>
          </c:val>
          <c:smooth val="0"/>
        </c:ser>
        <c:dLbls>
          <c:showLegendKey val="0"/>
          <c:showVal val="0"/>
          <c:showCatName val="0"/>
          <c:showSerName val="0"/>
          <c:showPercent val="0"/>
          <c:showBubbleSize val="0"/>
        </c:dLbls>
        <c:marker val="1"/>
        <c:smooth val="0"/>
        <c:axId val="2138162664"/>
        <c:axId val="2138756600"/>
      </c:lineChart>
      <c:catAx>
        <c:axId val="2138162664"/>
        <c:scaling>
          <c:orientation val="minMax"/>
        </c:scaling>
        <c:delete val="0"/>
        <c:axPos val="b"/>
        <c:majorTickMark val="out"/>
        <c:minorTickMark val="none"/>
        <c:tickLblPos val="nextTo"/>
        <c:crossAx val="2138756600"/>
        <c:crosses val="autoZero"/>
        <c:auto val="1"/>
        <c:lblAlgn val="ctr"/>
        <c:lblOffset val="100"/>
        <c:noMultiLvlLbl val="0"/>
      </c:catAx>
      <c:valAx>
        <c:axId val="2138756600"/>
        <c:scaling>
          <c:orientation val="minMax"/>
          <c:min val="90.0"/>
        </c:scaling>
        <c:delete val="0"/>
        <c:axPos val="l"/>
        <c:majorGridlines/>
        <c:numFmt formatCode="General" sourceLinked="1"/>
        <c:majorTickMark val="out"/>
        <c:minorTickMark val="none"/>
        <c:tickLblPos val="nextTo"/>
        <c:crossAx val="213816266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marker>
            <c:symbol val="none"/>
          </c:marker>
          <c:val>
            <c:numRef>
              <c:f>Sheet1!$C$9:$D$9</c:f>
              <c:numCache>
                <c:formatCode>General</c:formatCode>
                <c:ptCount val="2"/>
                <c:pt idx="0">
                  <c:v>91.0</c:v>
                </c:pt>
                <c:pt idx="1">
                  <c:v>111.0</c:v>
                </c:pt>
              </c:numCache>
            </c:numRef>
          </c:val>
          <c:smooth val="0"/>
        </c:ser>
        <c:ser>
          <c:idx val="1"/>
          <c:order val="1"/>
          <c:marker>
            <c:symbol val="none"/>
          </c:marker>
          <c:val>
            <c:numRef>
              <c:f>Sheet1!$C$10:$D$10</c:f>
              <c:numCache>
                <c:formatCode>General</c:formatCode>
                <c:ptCount val="2"/>
                <c:pt idx="0">
                  <c:v>90.0</c:v>
                </c:pt>
                <c:pt idx="1">
                  <c:v>100.0</c:v>
                </c:pt>
              </c:numCache>
            </c:numRef>
          </c:val>
          <c:smooth val="0"/>
        </c:ser>
        <c:ser>
          <c:idx val="2"/>
          <c:order val="2"/>
          <c:marker>
            <c:symbol val="none"/>
          </c:marker>
          <c:val>
            <c:numRef>
              <c:f>Sheet1!$C$11:$D$11</c:f>
              <c:numCache>
                <c:formatCode>General</c:formatCode>
                <c:ptCount val="2"/>
                <c:pt idx="0">
                  <c:v>90.0</c:v>
                </c:pt>
                <c:pt idx="1">
                  <c:v>95.0</c:v>
                </c:pt>
              </c:numCache>
            </c:numRef>
          </c:val>
          <c:smooth val="0"/>
        </c:ser>
        <c:ser>
          <c:idx val="3"/>
          <c:order val="3"/>
          <c:marker>
            <c:symbol val="none"/>
          </c:marker>
          <c:val>
            <c:numRef>
              <c:f>Sheet1!$C$12:$D$12</c:f>
              <c:numCache>
                <c:formatCode>General</c:formatCode>
                <c:ptCount val="2"/>
                <c:pt idx="0">
                  <c:v>88.0</c:v>
                </c:pt>
                <c:pt idx="1">
                  <c:v>95.0</c:v>
                </c:pt>
              </c:numCache>
            </c:numRef>
          </c:val>
          <c:smooth val="0"/>
        </c:ser>
        <c:ser>
          <c:idx val="4"/>
          <c:order val="4"/>
          <c:marker>
            <c:symbol val="none"/>
          </c:marker>
          <c:val>
            <c:numRef>
              <c:f>Sheet1!$C$13:$D$13</c:f>
              <c:numCache>
                <c:formatCode>General</c:formatCode>
                <c:ptCount val="2"/>
                <c:pt idx="0">
                  <c:v>83.0</c:v>
                </c:pt>
                <c:pt idx="1">
                  <c:v>90.0</c:v>
                </c:pt>
              </c:numCache>
            </c:numRef>
          </c:val>
          <c:smooth val="0"/>
        </c:ser>
        <c:ser>
          <c:idx val="5"/>
          <c:order val="5"/>
          <c:marker>
            <c:symbol val="none"/>
          </c:marker>
          <c:val>
            <c:numRef>
              <c:f>Sheet1!$C$14:$D$14</c:f>
              <c:numCache>
                <c:formatCode>General</c:formatCode>
                <c:ptCount val="2"/>
                <c:pt idx="0">
                  <c:v>77.0</c:v>
                </c:pt>
                <c:pt idx="1">
                  <c:v>85.0</c:v>
                </c:pt>
              </c:numCache>
            </c:numRef>
          </c:val>
          <c:smooth val="0"/>
        </c:ser>
        <c:ser>
          <c:idx val="6"/>
          <c:order val="6"/>
          <c:marker>
            <c:symbol val="none"/>
          </c:marker>
          <c:val>
            <c:numRef>
              <c:f>Sheet1!$C$15:$D$15</c:f>
              <c:numCache>
                <c:formatCode>General</c:formatCode>
                <c:ptCount val="2"/>
                <c:pt idx="0">
                  <c:v>74.0</c:v>
                </c:pt>
                <c:pt idx="1">
                  <c:v>75.0</c:v>
                </c:pt>
              </c:numCache>
            </c:numRef>
          </c:val>
          <c:smooth val="0"/>
        </c:ser>
        <c:ser>
          <c:idx val="7"/>
          <c:order val="7"/>
          <c:marker>
            <c:symbol val="none"/>
          </c:marker>
          <c:val>
            <c:numRef>
              <c:f>Sheet1!$C$16:$D$16</c:f>
              <c:numCache>
                <c:formatCode>General</c:formatCode>
                <c:ptCount val="2"/>
                <c:pt idx="0">
                  <c:v>70.0</c:v>
                </c:pt>
                <c:pt idx="1">
                  <c:v>85.0</c:v>
                </c:pt>
              </c:numCache>
            </c:numRef>
          </c:val>
          <c:smooth val="0"/>
        </c:ser>
        <c:dLbls>
          <c:showLegendKey val="0"/>
          <c:showVal val="0"/>
          <c:showCatName val="0"/>
          <c:showSerName val="0"/>
          <c:showPercent val="0"/>
          <c:showBubbleSize val="0"/>
        </c:dLbls>
        <c:marker val="1"/>
        <c:smooth val="0"/>
        <c:axId val="2136209000"/>
        <c:axId val="2138822872"/>
      </c:lineChart>
      <c:catAx>
        <c:axId val="2136209000"/>
        <c:scaling>
          <c:orientation val="minMax"/>
        </c:scaling>
        <c:delete val="0"/>
        <c:axPos val="b"/>
        <c:majorTickMark val="out"/>
        <c:minorTickMark val="none"/>
        <c:tickLblPos val="nextTo"/>
        <c:crossAx val="2138822872"/>
        <c:crosses val="autoZero"/>
        <c:auto val="1"/>
        <c:lblAlgn val="ctr"/>
        <c:lblOffset val="100"/>
        <c:noMultiLvlLbl val="0"/>
      </c:catAx>
      <c:valAx>
        <c:axId val="2138822872"/>
        <c:scaling>
          <c:orientation val="minMax"/>
          <c:min val="70.0"/>
        </c:scaling>
        <c:delete val="0"/>
        <c:axPos val="l"/>
        <c:majorGridlines/>
        <c:numFmt formatCode="General" sourceLinked="1"/>
        <c:majorTickMark val="out"/>
        <c:minorTickMark val="none"/>
        <c:tickLblPos val="nextTo"/>
        <c:crossAx val="2136209000"/>
        <c:crosses val="autoZero"/>
        <c:crossBetween val="between"/>
        <c:majorUnit val="5.0"/>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Sheet1!$A$11</c:f>
              <c:strCache>
                <c:ptCount val="1"/>
                <c:pt idx="0">
                  <c:v>Big</c:v>
                </c:pt>
              </c:strCache>
            </c:strRef>
          </c:tx>
          <c:cat>
            <c:strRef>
              <c:f>Sheet1!$B$9:$V$10</c:f>
              <c:strCache>
                <c:ptCount val="21"/>
                <c:pt idx="0">
                  <c:v>9/01/13</c:v>
                </c:pt>
                <c:pt idx="1">
                  <c:v>11/01/13</c:v>
                </c:pt>
                <c:pt idx="2">
                  <c:v>14/01/13</c:v>
                </c:pt>
                <c:pt idx="3">
                  <c:v>16/01/13</c:v>
                </c:pt>
                <c:pt idx="4">
                  <c:v>18-Jan</c:v>
                </c:pt>
                <c:pt idx="5">
                  <c:v>21/01/13</c:v>
                </c:pt>
                <c:pt idx="6">
                  <c:v>28/01/13</c:v>
                </c:pt>
                <c:pt idx="7">
                  <c:v>30/01/13</c:v>
                </c:pt>
                <c:pt idx="8">
                  <c:v>1/02/13</c:v>
                </c:pt>
                <c:pt idx="9">
                  <c:v>8/02/13</c:v>
                </c:pt>
                <c:pt idx="10">
                  <c:v>12/02/13</c:v>
                </c:pt>
                <c:pt idx="11">
                  <c:v>15/02/13</c:v>
                </c:pt>
                <c:pt idx="12">
                  <c:v>22/02/13</c:v>
                </c:pt>
                <c:pt idx="13">
                  <c:v>26/02/13</c:v>
                </c:pt>
                <c:pt idx="14">
                  <c:v>1/03/13</c:v>
                </c:pt>
                <c:pt idx="15">
                  <c:v>5/03/13</c:v>
                </c:pt>
                <c:pt idx="16">
                  <c:v>8/03/13</c:v>
                </c:pt>
                <c:pt idx="17">
                  <c:v>15/03/13</c:v>
                </c:pt>
                <c:pt idx="18">
                  <c:v>19/03/13</c:v>
                </c:pt>
                <c:pt idx="19">
                  <c:v>22/03/13</c:v>
                </c:pt>
                <c:pt idx="20">
                  <c:v>26/03/13</c:v>
                </c:pt>
              </c:strCache>
            </c:strRef>
          </c:cat>
          <c:val>
            <c:numRef>
              <c:f>Sheet1!$B$11:$V$11</c:f>
              <c:numCache>
                <c:formatCode>General</c:formatCode>
                <c:ptCount val="21"/>
                <c:pt idx="0">
                  <c:v>10.0</c:v>
                </c:pt>
                <c:pt idx="1">
                  <c:v>10.0</c:v>
                </c:pt>
                <c:pt idx="2">
                  <c:v>40.0</c:v>
                </c:pt>
                <c:pt idx="3">
                  <c:v>60.0</c:v>
                </c:pt>
                <c:pt idx="4">
                  <c:v>60.0</c:v>
                </c:pt>
                <c:pt idx="5">
                  <c:v>80.0</c:v>
                </c:pt>
                <c:pt idx="6">
                  <c:v>100.0</c:v>
                </c:pt>
              </c:numCache>
            </c:numRef>
          </c:val>
          <c:smooth val="0"/>
        </c:ser>
        <c:ser>
          <c:idx val="1"/>
          <c:order val="1"/>
          <c:tx>
            <c:strRef>
              <c:f>Sheet1!$A$12</c:f>
              <c:strCache>
                <c:ptCount val="1"/>
                <c:pt idx="0">
                  <c:v>Small</c:v>
                </c:pt>
              </c:strCache>
            </c:strRef>
          </c:tx>
          <c:cat>
            <c:strRef>
              <c:f>Sheet1!$B$9:$V$10</c:f>
              <c:strCache>
                <c:ptCount val="21"/>
                <c:pt idx="0">
                  <c:v>9/01/13</c:v>
                </c:pt>
                <c:pt idx="1">
                  <c:v>11/01/13</c:v>
                </c:pt>
                <c:pt idx="2">
                  <c:v>14/01/13</c:v>
                </c:pt>
                <c:pt idx="3">
                  <c:v>16/01/13</c:v>
                </c:pt>
                <c:pt idx="4">
                  <c:v>18-Jan</c:v>
                </c:pt>
                <c:pt idx="5">
                  <c:v>21/01/13</c:v>
                </c:pt>
                <c:pt idx="6">
                  <c:v>28/01/13</c:v>
                </c:pt>
                <c:pt idx="7">
                  <c:v>30/01/13</c:v>
                </c:pt>
                <c:pt idx="8">
                  <c:v>1/02/13</c:v>
                </c:pt>
                <c:pt idx="9">
                  <c:v>8/02/13</c:v>
                </c:pt>
                <c:pt idx="10">
                  <c:v>12/02/13</c:v>
                </c:pt>
                <c:pt idx="11">
                  <c:v>15/02/13</c:v>
                </c:pt>
                <c:pt idx="12">
                  <c:v>22/02/13</c:v>
                </c:pt>
                <c:pt idx="13">
                  <c:v>26/02/13</c:v>
                </c:pt>
                <c:pt idx="14">
                  <c:v>1/03/13</c:v>
                </c:pt>
                <c:pt idx="15">
                  <c:v>5/03/13</c:v>
                </c:pt>
                <c:pt idx="16">
                  <c:v>8/03/13</c:v>
                </c:pt>
                <c:pt idx="17">
                  <c:v>15/03/13</c:v>
                </c:pt>
                <c:pt idx="18">
                  <c:v>19/03/13</c:v>
                </c:pt>
                <c:pt idx="19">
                  <c:v>22/03/13</c:v>
                </c:pt>
                <c:pt idx="20">
                  <c:v>26/03/13</c:v>
                </c:pt>
              </c:strCache>
            </c:strRef>
          </c:cat>
          <c:val>
            <c:numRef>
              <c:f>Sheet1!$B$12:$V$12</c:f>
              <c:numCache>
                <c:formatCode>General</c:formatCode>
                <c:ptCount val="21"/>
                <c:pt idx="7">
                  <c:v>0.0</c:v>
                </c:pt>
                <c:pt idx="8">
                  <c:v>60.0</c:v>
                </c:pt>
                <c:pt idx="9">
                  <c:v>100.0</c:v>
                </c:pt>
              </c:numCache>
            </c:numRef>
          </c:val>
          <c:smooth val="0"/>
        </c:ser>
        <c:ser>
          <c:idx val="2"/>
          <c:order val="2"/>
          <c:tx>
            <c:strRef>
              <c:f>Sheet1!$A$13</c:f>
              <c:strCache>
                <c:ptCount val="1"/>
                <c:pt idx="0">
                  <c:v>R/R</c:v>
                </c:pt>
              </c:strCache>
            </c:strRef>
          </c:tx>
          <c:cat>
            <c:strRef>
              <c:f>Sheet1!$B$9:$V$10</c:f>
              <c:strCache>
                <c:ptCount val="21"/>
                <c:pt idx="0">
                  <c:v>9/01/13</c:v>
                </c:pt>
                <c:pt idx="1">
                  <c:v>11/01/13</c:v>
                </c:pt>
                <c:pt idx="2">
                  <c:v>14/01/13</c:v>
                </c:pt>
                <c:pt idx="3">
                  <c:v>16/01/13</c:v>
                </c:pt>
                <c:pt idx="4">
                  <c:v>18-Jan</c:v>
                </c:pt>
                <c:pt idx="5">
                  <c:v>21/01/13</c:v>
                </c:pt>
                <c:pt idx="6">
                  <c:v>28/01/13</c:v>
                </c:pt>
                <c:pt idx="7">
                  <c:v>30/01/13</c:v>
                </c:pt>
                <c:pt idx="8">
                  <c:v>1/02/13</c:v>
                </c:pt>
                <c:pt idx="9">
                  <c:v>8/02/13</c:v>
                </c:pt>
                <c:pt idx="10">
                  <c:v>12/02/13</c:v>
                </c:pt>
                <c:pt idx="11">
                  <c:v>15/02/13</c:v>
                </c:pt>
                <c:pt idx="12">
                  <c:v>22/02/13</c:v>
                </c:pt>
                <c:pt idx="13">
                  <c:v>26/02/13</c:v>
                </c:pt>
                <c:pt idx="14">
                  <c:v>1/03/13</c:v>
                </c:pt>
                <c:pt idx="15">
                  <c:v>5/03/13</c:v>
                </c:pt>
                <c:pt idx="16">
                  <c:v>8/03/13</c:v>
                </c:pt>
                <c:pt idx="17">
                  <c:v>15/03/13</c:v>
                </c:pt>
                <c:pt idx="18">
                  <c:v>19/03/13</c:v>
                </c:pt>
                <c:pt idx="19">
                  <c:v>22/03/13</c:v>
                </c:pt>
                <c:pt idx="20">
                  <c:v>26/03/13</c:v>
                </c:pt>
              </c:strCache>
            </c:strRef>
          </c:cat>
          <c:val>
            <c:numRef>
              <c:f>Sheet1!$B$13:$V$13</c:f>
              <c:numCache>
                <c:formatCode>General</c:formatCode>
                <c:ptCount val="21"/>
                <c:pt idx="10">
                  <c:v>70.0</c:v>
                </c:pt>
                <c:pt idx="11">
                  <c:v>100.0</c:v>
                </c:pt>
              </c:numCache>
            </c:numRef>
          </c:val>
          <c:smooth val="0"/>
        </c:ser>
        <c:ser>
          <c:idx val="3"/>
          <c:order val="3"/>
          <c:tx>
            <c:strRef>
              <c:f>Sheet1!$A$14</c:f>
              <c:strCache>
                <c:ptCount val="1"/>
                <c:pt idx="0">
                  <c:v>Infer Small</c:v>
                </c:pt>
              </c:strCache>
            </c:strRef>
          </c:tx>
          <c:cat>
            <c:strRef>
              <c:f>Sheet1!$B$9:$V$10</c:f>
              <c:strCache>
                <c:ptCount val="21"/>
                <c:pt idx="0">
                  <c:v>9/01/13</c:v>
                </c:pt>
                <c:pt idx="1">
                  <c:v>11/01/13</c:v>
                </c:pt>
                <c:pt idx="2">
                  <c:v>14/01/13</c:v>
                </c:pt>
                <c:pt idx="3">
                  <c:v>16/01/13</c:v>
                </c:pt>
                <c:pt idx="4">
                  <c:v>18-Jan</c:v>
                </c:pt>
                <c:pt idx="5">
                  <c:v>21/01/13</c:v>
                </c:pt>
                <c:pt idx="6">
                  <c:v>28/01/13</c:v>
                </c:pt>
                <c:pt idx="7">
                  <c:v>30/01/13</c:v>
                </c:pt>
                <c:pt idx="8">
                  <c:v>1/02/13</c:v>
                </c:pt>
                <c:pt idx="9">
                  <c:v>8/02/13</c:v>
                </c:pt>
                <c:pt idx="10">
                  <c:v>12/02/13</c:v>
                </c:pt>
                <c:pt idx="11">
                  <c:v>15/02/13</c:v>
                </c:pt>
                <c:pt idx="12">
                  <c:v>22/02/13</c:v>
                </c:pt>
                <c:pt idx="13">
                  <c:v>26/02/13</c:v>
                </c:pt>
                <c:pt idx="14">
                  <c:v>1/03/13</c:v>
                </c:pt>
                <c:pt idx="15">
                  <c:v>5/03/13</c:v>
                </c:pt>
                <c:pt idx="16">
                  <c:v>8/03/13</c:v>
                </c:pt>
                <c:pt idx="17">
                  <c:v>15/03/13</c:v>
                </c:pt>
                <c:pt idx="18">
                  <c:v>19/03/13</c:v>
                </c:pt>
                <c:pt idx="19">
                  <c:v>22/03/13</c:v>
                </c:pt>
                <c:pt idx="20">
                  <c:v>26/03/13</c:v>
                </c:pt>
              </c:strCache>
            </c:strRef>
          </c:cat>
          <c:val>
            <c:numRef>
              <c:f>Sheet1!$B$14:$V$14</c:f>
              <c:numCache>
                <c:formatCode>General</c:formatCode>
                <c:ptCount val="21"/>
                <c:pt idx="12">
                  <c:v>70.0</c:v>
                </c:pt>
                <c:pt idx="13">
                  <c:v>100.0</c:v>
                </c:pt>
              </c:numCache>
            </c:numRef>
          </c:val>
          <c:smooth val="0"/>
        </c:ser>
        <c:ser>
          <c:idx val="4"/>
          <c:order val="4"/>
          <c:tx>
            <c:strRef>
              <c:f>Sheet1!$A$15</c:f>
              <c:strCache>
                <c:ptCount val="1"/>
                <c:pt idx="0">
                  <c:v>Infer Big</c:v>
                </c:pt>
              </c:strCache>
            </c:strRef>
          </c:tx>
          <c:cat>
            <c:strRef>
              <c:f>Sheet1!$B$9:$V$10</c:f>
              <c:strCache>
                <c:ptCount val="21"/>
                <c:pt idx="0">
                  <c:v>9/01/13</c:v>
                </c:pt>
                <c:pt idx="1">
                  <c:v>11/01/13</c:v>
                </c:pt>
                <c:pt idx="2">
                  <c:v>14/01/13</c:v>
                </c:pt>
                <c:pt idx="3">
                  <c:v>16/01/13</c:v>
                </c:pt>
                <c:pt idx="4">
                  <c:v>18-Jan</c:v>
                </c:pt>
                <c:pt idx="5">
                  <c:v>21/01/13</c:v>
                </c:pt>
                <c:pt idx="6">
                  <c:v>28/01/13</c:v>
                </c:pt>
                <c:pt idx="7">
                  <c:v>30/01/13</c:v>
                </c:pt>
                <c:pt idx="8">
                  <c:v>1/02/13</c:v>
                </c:pt>
                <c:pt idx="9">
                  <c:v>8/02/13</c:v>
                </c:pt>
                <c:pt idx="10">
                  <c:v>12/02/13</c:v>
                </c:pt>
                <c:pt idx="11">
                  <c:v>15/02/13</c:v>
                </c:pt>
                <c:pt idx="12">
                  <c:v>22/02/13</c:v>
                </c:pt>
                <c:pt idx="13">
                  <c:v>26/02/13</c:v>
                </c:pt>
                <c:pt idx="14">
                  <c:v>1/03/13</c:v>
                </c:pt>
                <c:pt idx="15">
                  <c:v>5/03/13</c:v>
                </c:pt>
                <c:pt idx="16">
                  <c:v>8/03/13</c:v>
                </c:pt>
                <c:pt idx="17">
                  <c:v>15/03/13</c:v>
                </c:pt>
                <c:pt idx="18">
                  <c:v>19/03/13</c:v>
                </c:pt>
                <c:pt idx="19">
                  <c:v>22/03/13</c:v>
                </c:pt>
                <c:pt idx="20">
                  <c:v>26/03/13</c:v>
                </c:pt>
              </c:strCache>
            </c:strRef>
          </c:cat>
          <c:val>
            <c:numRef>
              <c:f>Sheet1!$B$15:$V$15</c:f>
              <c:numCache>
                <c:formatCode>General</c:formatCode>
                <c:ptCount val="21"/>
                <c:pt idx="14">
                  <c:v>70.0</c:v>
                </c:pt>
                <c:pt idx="15">
                  <c:v>100.0</c:v>
                </c:pt>
              </c:numCache>
            </c:numRef>
          </c:val>
          <c:smooth val="0"/>
        </c:ser>
        <c:ser>
          <c:idx val="5"/>
          <c:order val="5"/>
          <c:tx>
            <c:strRef>
              <c:f>Sheet1!$A$16</c:f>
              <c:strCache>
                <c:ptCount val="1"/>
                <c:pt idx="0">
                  <c:v>R/R infer</c:v>
                </c:pt>
              </c:strCache>
            </c:strRef>
          </c:tx>
          <c:cat>
            <c:strRef>
              <c:f>Sheet1!$B$9:$V$10</c:f>
              <c:strCache>
                <c:ptCount val="21"/>
                <c:pt idx="0">
                  <c:v>9/01/13</c:v>
                </c:pt>
                <c:pt idx="1">
                  <c:v>11/01/13</c:v>
                </c:pt>
                <c:pt idx="2">
                  <c:v>14/01/13</c:v>
                </c:pt>
                <c:pt idx="3">
                  <c:v>16/01/13</c:v>
                </c:pt>
                <c:pt idx="4">
                  <c:v>18-Jan</c:v>
                </c:pt>
                <c:pt idx="5">
                  <c:v>21/01/13</c:v>
                </c:pt>
                <c:pt idx="6">
                  <c:v>28/01/13</c:v>
                </c:pt>
                <c:pt idx="7">
                  <c:v>30/01/13</c:v>
                </c:pt>
                <c:pt idx="8">
                  <c:v>1/02/13</c:v>
                </c:pt>
                <c:pt idx="9">
                  <c:v>8/02/13</c:v>
                </c:pt>
                <c:pt idx="10">
                  <c:v>12/02/13</c:v>
                </c:pt>
                <c:pt idx="11">
                  <c:v>15/02/13</c:v>
                </c:pt>
                <c:pt idx="12">
                  <c:v>22/02/13</c:v>
                </c:pt>
                <c:pt idx="13">
                  <c:v>26/02/13</c:v>
                </c:pt>
                <c:pt idx="14">
                  <c:v>1/03/13</c:v>
                </c:pt>
                <c:pt idx="15">
                  <c:v>5/03/13</c:v>
                </c:pt>
                <c:pt idx="16">
                  <c:v>8/03/13</c:v>
                </c:pt>
                <c:pt idx="17">
                  <c:v>15/03/13</c:v>
                </c:pt>
                <c:pt idx="18">
                  <c:v>19/03/13</c:v>
                </c:pt>
                <c:pt idx="19">
                  <c:v>22/03/13</c:v>
                </c:pt>
                <c:pt idx="20">
                  <c:v>26/03/13</c:v>
                </c:pt>
              </c:strCache>
            </c:strRef>
          </c:cat>
          <c:val>
            <c:numRef>
              <c:f>Sheet1!$B$16:$V$16</c:f>
              <c:numCache>
                <c:formatCode>General</c:formatCode>
                <c:ptCount val="21"/>
                <c:pt idx="16">
                  <c:v>75.0</c:v>
                </c:pt>
                <c:pt idx="17">
                  <c:v>90.0</c:v>
                </c:pt>
                <c:pt idx="18">
                  <c:v>80.0</c:v>
                </c:pt>
                <c:pt idx="19">
                  <c:v>100.0</c:v>
                </c:pt>
                <c:pt idx="20">
                  <c:v>100.0</c:v>
                </c:pt>
              </c:numCache>
            </c:numRef>
          </c:val>
          <c:smooth val="0"/>
        </c:ser>
        <c:dLbls>
          <c:showLegendKey val="0"/>
          <c:showVal val="0"/>
          <c:showCatName val="0"/>
          <c:showSerName val="0"/>
          <c:showPercent val="0"/>
          <c:showBubbleSize val="0"/>
        </c:dLbls>
        <c:marker val="1"/>
        <c:smooth val="0"/>
        <c:axId val="-2145725048"/>
        <c:axId val="-2145742280"/>
      </c:lineChart>
      <c:catAx>
        <c:axId val="-2145725048"/>
        <c:scaling>
          <c:orientation val="minMax"/>
        </c:scaling>
        <c:delete val="0"/>
        <c:axPos val="b"/>
        <c:majorTickMark val="out"/>
        <c:minorTickMark val="none"/>
        <c:tickLblPos val="nextTo"/>
        <c:crossAx val="-2145742280"/>
        <c:crosses val="autoZero"/>
        <c:auto val="1"/>
        <c:lblAlgn val="ctr"/>
        <c:lblOffset val="100"/>
        <c:noMultiLvlLbl val="0"/>
      </c:catAx>
      <c:valAx>
        <c:axId val="-2145742280"/>
        <c:scaling>
          <c:orientation val="minMax"/>
          <c:max val="100.0"/>
          <c:min val="0.0"/>
        </c:scaling>
        <c:delete val="0"/>
        <c:axPos val="l"/>
        <c:majorGridlines/>
        <c:numFmt formatCode="General" sourceLinked="1"/>
        <c:majorTickMark val="out"/>
        <c:minorTickMark val="none"/>
        <c:tickLblPos val="nextTo"/>
        <c:crossAx val="-2145725048"/>
        <c:crosses val="autoZero"/>
        <c:crossBetween val="between"/>
        <c:majorUnit val="10.0"/>
        <c:minorUnit val="2.0"/>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85BF3D-5580-BE42-8929-4353C4C6582B}" type="datetimeFigureOut">
              <a:rPr lang="en-US" smtClean="0"/>
              <a:t>20/07/13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F79897-5E02-4B4A-9515-510E2F3DC611}" type="slidenum">
              <a:rPr lang="en-US" smtClean="0"/>
              <a:t>‹#›</a:t>
            </a:fld>
            <a:endParaRPr lang="en-US"/>
          </a:p>
        </p:txBody>
      </p:sp>
    </p:spTree>
    <p:extLst>
      <p:ext uri="{BB962C8B-B14F-4D97-AF65-F5344CB8AC3E}">
        <p14:creationId xmlns:p14="http://schemas.microsoft.com/office/powerpoint/2010/main" val="28576254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Noticing how I say things – marriage</a:t>
            </a:r>
          </a:p>
          <a:p>
            <a:r>
              <a:rPr lang="en-US" dirty="0" smtClean="0"/>
              <a:t>Just be happy…</a:t>
            </a:r>
          </a:p>
          <a:p>
            <a:r>
              <a:rPr lang="en-US" dirty="0" smtClean="0"/>
              <a:t>Has to make sense to you….</a:t>
            </a:r>
            <a:r>
              <a:rPr lang="en-US" i="1" dirty="0" smtClean="0"/>
              <a:t>No it has to be experientially</a:t>
            </a:r>
            <a:r>
              <a:rPr lang="en-US" i="1" baseline="0" dirty="0" smtClean="0"/>
              <a:t> useful to him.  The DRR may be nonsense!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E39CD5E-44F3-B24C-A73F-0DEDD5F6DFFC}" type="slidenum">
              <a:rPr lang="en-US" smtClean="0"/>
              <a:t>2</a:t>
            </a:fld>
            <a:endParaRPr lang="en-US"/>
          </a:p>
        </p:txBody>
      </p:sp>
    </p:spTree>
    <p:extLst>
      <p:ext uri="{BB962C8B-B14F-4D97-AF65-F5344CB8AC3E}">
        <p14:creationId xmlns:p14="http://schemas.microsoft.com/office/powerpoint/2010/main" val="762439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Child needs to learn about the world.</a:t>
            </a:r>
          </a:p>
          <a:p>
            <a:pPr>
              <a:spcBef>
                <a:spcPct val="0"/>
              </a:spcBef>
            </a:pPr>
            <a:endParaRPr lang="en-US" dirty="0" smtClean="0"/>
          </a:p>
          <a:p>
            <a:pPr>
              <a:spcBef>
                <a:spcPct val="0"/>
              </a:spcBef>
            </a:pPr>
            <a:r>
              <a:rPr lang="en-US" dirty="0" smtClean="0"/>
              <a:t>When unsure or new she will seek out mum (info source) via attending, gesture, word</a:t>
            </a:r>
          </a:p>
          <a:p>
            <a:pPr>
              <a:spcBef>
                <a:spcPct val="0"/>
              </a:spcBef>
            </a:pPr>
            <a:r>
              <a:rPr lang="en-US" dirty="0" smtClean="0"/>
              <a:t>Mum will check with world and direct child with gaze, gesture, expression or language</a:t>
            </a:r>
          </a:p>
          <a:p>
            <a:pPr>
              <a:spcBef>
                <a:spcPct val="0"/>
              </a:spcBef>
            </a:pPr>
            <a:endParaRPr lang="en-US" dirty="0" smtClean="0"/>
          </a:p>
          <a:p>
            <a:pPr>
              <a:spcBef>
                <a:spcPct val="0"/>
              </a:spcBef>
            </a:pPr>
            <a:r>
              <a:rPr lang="en-US" dirty="0" smtClean="0"/>
              <a:t>The child can then learn how to respond to themselves themselves MUCH MUCH FASTER than experiential learning.</a:t>
            </a:r>
          </a:p>
          <a:p>
            <a:pPr>
              <a:spcBef>
                <a:spcPct val="0"/>
              </a:spcBef>
            </a:pPr>
            <a:r>
              <a:rPr lang="en-US" dirty="0" smtClean="0"/>
              <a:t>RULES are fastest… Yes you can hit the ball when it rolls onto the grass…</a:t>
            </a:r>
          </a:p>
        </p:txBody>
      </p:sp>
      <p:sp>
        <p:nvSpPr>
          <p:cNvPr id="137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B60279-4B67-0547-BCAB-16FBDE51B523}" type="slidenum">
              <a:rPr lang="en-US">
                <a:ea typeface="ＭＳ Ｐゴシック" pitchFamily="-65" charset="-128"/>
                <a:cs typeface="ＭＳ Ｐゴシック" pitchFamily="-65" charset="-128"/>
              </a:rPr>
              <a:pPr fontAlgn="base">
                <a:spcBef>
                  <a:spcPct val="0"/>
                </a:spcBef>
                <a:spcAft>
                  <a:spcPct val="0"/>
                </a:spcAft>
              </a:pPr>
              <a:t>3</a:t>
            </a:fld>
            <a:endParaRPr lang="en-US">
              <a:ea typeface="ＭＳ Ｐゴシック" pitchFamily="-65" charset="-128"/>
              <a:cs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 years looking at 42 families.</a:t>
            </a:r>
          </a:p>
          <a:p>
            <a:r>
              <a:rPr lang="en-US" dirty="0" smtClean="0"/>
              <a:t>Welfare</a:t>
            </a:r>
            <a:r>
              <a:rPr lang="en-US" baseline="0" dirty="0" smtClean="0"/>
              <a:t> heard </a:t>
            </a:r>
            <a:r>
              <a:rPr lang="en-US" dirty="0" smtClean="0"/>
              <a:t>616 words per hour, while children from professional families (essentially children with college educated parents) heard 2153 words per hour.</a:t>
            </a:r>
            <a:endParaRPr lang="en-US" dirty="0"/>
          </a:p>
        </p:txBody>
      </p:sp>
      <p:sp>
        <p:nvSpPr>
          <p:cNvPr id="4" name="Slide Number Placeholder 3"/>
          <p:cNvSpPr>
            <a:spLocks noGrp="1"/>
          </p:cNvSpPr>
          <p:nvPr>
            <p:ph type="sldNum" sz="quarter" idx="10"/>
          </p:nvPr>
        </p:nvSpPr>
        <p:spPr/>
        <p:txBody>
          <a:bodyPr/>
          <a:lstStyle/>
          <a:p>
            <a:fld id="{06F79897-5E02-4B4A-9515-510E2F3DC611}" type="slidenum">
              <a:rPr lang="en-US" smtClean="0"/>
              <a:t>4</a:t>
            </a:fld>
            <a:endParaRPr lang="en-US"/>
          </a:p>
        </p:txBody>
      </p:sp>
    </p:spTree>
    <p:extLst>
      <p:ext uri="{BB962C8B-B14F-4D97-AF65-F5344CB8AC3E}">
        <p14:creationId xmlns:p14="http://schemas.microsoft.com/office/powerpoint/2010/main" val="4284682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8807BB-B3D7-B54E-992F-6646EED76B42}" type="slidenum">
              <a:rPr lang="en-US" smtClean="0"/>
              <a:pPr/>
              <a:t>27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713068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Art Punishment</a:t>
            </a:r>
            <a:r>
              <a:rPr lang="en-US" baseline="0" dirty="0" smtClean="0"/>
              <a:t> = Things we do to decrease </a:t>
            </a:r>
            <a:r>
              <a:rPr lang="en-US" baseline="0" dirty="0" err="1" smtClean="0"/>
              <a:t>behaviour</a:t>
            </a:r>
            <a:r>
              <a:rPr lang="en-US" baseline="0" dirty="0" smtClean="0"/>
              <a:t> that are all about </a:t>
            </a:r>
            <a:r>
              <a:rPr lang="en-US" baseline="0" dirty="0" err="1" smtClean="0"/>
              <a:t>Pliance</a:t>
            </a:r>
            <a:r>
              <a:rPr lang="en-US" baseline="0" dirty="0" smtClean="0"/>
              <a:t> (but needed cause the tracking to a car hitting you as a lesson </a:t>
            </a:r>
            <a:r>
              <a:rPr lang="en-US" baseline="0" dirty="0" err="1" smtClean="0"/>
              <a:t>ain’t</a:t>
            </a:r>
            <a:r>
              <a:rPr lang="en-US" baseline="0" dirty="0" smtClean="0"/>
              <a:t> ok)</a:t>
            </a:r>
          </a:p>
          <a:p>
            <a:r>
              <a:rPr lang="en-US" baseline="0" dirty="0" smtClean="0"/>
              <a:t>Nat Punishment = If you do not bring in the wood then there is no fire.  If we have no fire then we have to go get it. If we have to go get it then no one makes dinner… and you go hungry</a:t>
            </a:r>
          </a:p>
          <a:p>
            <a:r>
              <a:rPr lang="en-US" baseline="0" dirty="0" smtClean="0"/>
              <a:t>Nat Reinforcement = the developmental </a:t>
            </a:r>
            <a:r>
              <a:rPr lang="en-US" baseline="0" dirty="0" err="1" smtClean="0"/>
              <a:t>reinforcers</a:t>
            </a:r>
            <a:r>
              <a:rPr lang="en-US" baseline="0" dirty="0" smtClean="0"/>
              <a:t> for growing and developing within a family and moving in the direction meaningful development in a contextually sensitive way</a:t>
            </a:r>
          </a:p>
          <a:p>
            <a:r>
              <a:rPr lang="en-US" baseline="0" dirty="0" smtClean="0"/>
              <a:t>Art Reinforcement = rewards we use that can be tracked but they have limited context to them</a:t>
            </a:r>
          </a:p>
          <a:p>
            <a:endParaRPr lang="en-US" baseline="0" dirty="0" smtClean="0"/>
          </a:p>
          <a:p>
            <a:r>
              <a:rPr lang="en-US" baseline="0" dirty="0" smtClean="0"/>
              <a:t>Guiding parent.  When the child leaves the green zone.  The healthy developmental space.  We have to guide them by explaining where the tracks lead.  If there is no track in the green zone that is </a:t>
            </a:r>
            <a:r>
              <a:rPr lang="en-US" baseline="0" dirty="0" err="1" smtClean="0"/>
              <a:t>maturally</a:t>
            </a:r>
            <a:r>
              <a:rPr lang="en-US" baseline="0" dirty="0" smtClean="0"/>
              <a:t> meaningful for the child - then we need to make the green zone bigger.  If there is no natural punishment in the red zone - then WHY are we asking them not to do it????</a:t>
            </a:r>
          </a:p>
          <a:p>
            <a:endParaRPr lang="en-US" baseline="0" dirty="0" smtClean="0"/>
          </a:p>
          <a:p>
            <a:r>
              <a:rPr lang="en-US" baseline="0" dirty="0" smtClean="0"/>
              <a:t>Over time the Green zone gets bigger and the guides become many.  The natural punishers also expand.  The artificial ones should be minimal as our society has a limited place for </a:t>
            </a:r>
            <a:r>
              <a:rPr lang="en-US" baseline="0" dirty="0" err="1" smtClean="0"/>
              <a:t>Pliance</a:t>
            </a:r>
            <a:r>
              <a:rPr lang="en-US" baseline="0" dirty="0" smtClean="0"/>
              <a:t>. </a:t>
            </a:r>
          </a:p>
        </p:txBody>
      </p:sp>
      <p:sp>
        <p:nvSpPr>
          <p:cNvPr id="4" name="Slide Number Placeholder 3"/>
          <p:cNvSpPr>
            <a:spLocks noGrp="1"/>
          </p:cNvSpPr>
          <p:nvPr>
            <p:ph type="sldNum" sz="quarter" idx="10"/>
          </p:nvPr>
        </p:nvSpPr>
        <p:spPr/>
        <p:txBody>
          <a:bodyPr/>
          <a:lstStyle/>
          <a:p>
            <a:fld id="{1076A63D-589D-6D45-B0C7-372FA9648AD3}" type="slidenum">
              <a:rPr lang="en-US" smtClean="0"/>
              <a:t>28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Noticing how I say things – marriage</a:t>
            </a:r>
          </a:p>
          <a:p>
            <a:r>
              <a:rPr lang="en-US" dirty="0" smtClean="0"/>
              <a:t>Just be happy…</a:t>
            </a:r>
          </a:p>
          <a:p>
            <a:r>
              <a:rPr lang="en-US" dirty="0" smtClean="0"/>
              <a:t>Has to make sense to you….</a:t>
            </a:r>
            <a:r>
              <a:rPr lang="en-US" i="1" dirty="0" smtClean="0"/>
              <a:t>No it has to be experientially</a:t>
            </a:r>
            <a:r>
              <a:rPr lang="en-US" i="1" baseline="0" dirty="0" smtClean="0"/>
              <a:t> useful to him.  The DRR may be nonsense!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E39CD5E-44F3-B24C-A73F-0DEDD5F6DFFC}" type="slidenum">
              <a:rPr lang="en-US" smtClean="0"/>
              <a:t>32</a:t>
            </a:fld>
            <a:endParaRPr lang="en-US"/>
          </a:p>
        </p:txBody>
      </p:sp>
    </p:spTree>
    <p:extLst>
      <p:ext uri="{BB962C8B-B14F-4D97-AF65-F5344CB8AC3E}">
        <p14:creationId xmlns:p14="http://schemas.microsoft.com/office/powerpoint/2010/main" val="762439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7DAAED47-F9EF-2948-B58A-6DC1688846CB}" type="datetimeFigureOut">
              <a:rPr lang="en-US" smtClean="0"/>
              <a:t>20/07/13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3D74B-4208-2D44-9D82-0EDA38397D16}" type="slidenum">
              <a:rPr lang="en-US" smtClean="0"/>
              <a:t>‹#›</a:t>
            </a:fld>
            <a:endParaRPr lang="en-US"/>
          </a:p>
        </p:txBody>
      </p:sp>
    </p:spTree>
    <p:extLst>
      <p:ext uri="{BB962C8B-B14F-4D97-AF65-F5344CB8AC3E}">
        <p14:creationId xmlns:p14="http://schemas.microsoft.com/office/powerpoint/2010/main" val="123854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7DAAED47-F9EF-2948-B58A-6DC1688846CB}" type="datetimeFigureOut">
              <a:rPr lang="en-US" smtClean="0"/>
              <a:t>20/07/13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3D74B-4208-2D44-9D82-0EDA38397D16}" type="slidenum">
              <a:rPr lang="en-US" smtClean="0"/>
              <a:t>‹#›</a:t>
            </a:fld>
            <a:endParaRPr lang="en-US"/>
          </a:p>
        </p:txBody>
      </p:sp>
    </p:spTree>
    <p:extLst>
      <p:ext uri="{BB962C8B-B14F-4D97-AF65-F5344CB8AC3E}">
        <p14:creationId xmlns:p14="http://schemas.microsoft.com/office/powerpoint/2010/main" val="417371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7DAAED47-F9EF-2948-B58A-6DC1688846CB}" type="datetimeFigureOut">
              <a:rPr lang="en-US" smtClean="0"/>
              <a:t>20/07/13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3D74B-4208-2D44-9D82-0EDA38397D16}" type="slidenum">
              <a:rPr lang="en-US" smtClean="0"/>
              <a:t>‹#›</a:t>
            </a:fld>
            <a:endParaRPr lang="en-US"/>
          </a:p>
        </p:txBody>
      </p:sp>
    </p:spTree>
    <p:extLst>
      <p:ext uri="{BB962C8B-B14F-4D97-AF65-F5344CB8AC3E}">
        <p14:creationId xmlns:p14="http://schemas.microsoft.com/office/powerpoint/2010/main" val="1471868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7DAAED47-F9EF-2948-B58A-6DC1688846CB}" type="datetimeFigureOut">
              <a:rPr lang="en-US" smtClean="0"/>
              <a:t>20/07/13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3D74B-4208-2D44-9D82-0EDA38397D16}" type="slidenum">
              <a:rPr lang="en-US" smtClean="0"/>
              <a:t>‹#›</a:t>
            </a:fld>
            <a:endParaRPr lang="en-US"/>
          </a:p>
        </p:txBody>
      </p:sp>
    </p:spTree>
    <p:extLst>
      <p:ext uri="{BB962C8B-B14F-4D97-AF65-F5344CB8AC3E}">
        <p14:creationId xmlns:p14="http://schemas.microsoft.com/office/powerpoint/2010/main" val="1860833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7DAAED47-F9EF-2948-B58A-6DC1688846CB}" type="datetimeFigureOut">
              <a:rPr lang="en-US" smtClean="0"/>
              <a:t>20/07/13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3D74B-4208-2D44-9D82-0EDA38397D16}" type="slidenum">
              <a:rPr lang="en-US" smtClean="0"/>
              <a:t>‹#›</a:t>
            </a:fld>
            <a:endParaRPr lang="en-US"/>
          </a:p>
        </p:txBody>
      </p:sp>
    </p:spTree>
    <p:extLst>
      <p:ext uri="{BB962C8B-B14F-4D97-AF65-F5344CB8AC3E}">
        <p14:creationId xmlns:p14="http://schemas.microsoft.com/office/powerpoint/2010/main" val="4225915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7DAAED47-F9EF-2948-B58A-6DC1688846CB}" type="datetimeFigureOut">
              <a:rPr lang="en-US" smtClean="0"/>
              <a:t>20/07/13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3D74B-4208-2D44-9D82-0EDA38397D16}" type="slidenum">
              <a:rPr lang="en-US" smtClean="0"/>
              <a:t>‹#›</a:t>
            </a:fld>
            <a:endParaRPr lang="en-US"/>
          </a:p>
        </p:txBody>
      </p:sp>
    </p:spTree>
    <p:extLst>
      <p:ext uri="{BB962C8B-B14F-4D97-AF65-F5344CB8AC3E}">
        <p14:creationId xmlns:p14="http://schemas.microsoft.com/office/powerpoint/2010/main" val="409565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7DAAED47-F9EF-2948-B58A-6DC1688846CB}" type="datetimeFigureOut">
              <a:rPr lang="en-US" smtClean="0"/>
              <a:t>20/07/13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3D74B-4208-2D44-9D82-0EDA38397D16}" type="slidenum">
              <a:rPr lang="en-US" smtClean="0"/>
              <a:t>‹#›</a:t>
            </a:fld>
            <a:endParaRPr lang="en-US"/>
          </a:p>
        </p:txBody>
      </p:sp>
    </p:spTree>
    <p:extLst>
      <p:ext uri="{BB962C8B-B14F-4D97-AF65-F5344CB8AC3E}">
        <p14:creationId xmlns:p14="http://schemas.microsoft.com/office/powerpoint/2010/main" val="275938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7DAAED47-F9EF-2948-B58A-6DC1688846CB}" type="datetimeFigureOut">
              <a:rPr lang="en-US" smtClean="0"/>
              <a:t>20/07/13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3D74B-4208-2D44-9D82-0EDA38397D16}" type="slidenum">
              <a:rPr lang="en-US" smtClean="0"/>
              <a:t>‹#›</a:t>
            </a:fld>
            <a:endParaRPr lang="en-US"/>
          </a:p>
        </p:txBody>
      </p:sp>
    </p:spTree>
    <p:extLst>
      <p:ext uri="{BB962C8B-B14F-4D97-AF65-F5344CB8AC3E}">
        <p14:creationId xmlns:p14="http://schemas.microsoft.com/office/powerpoint/2010/main" val="1571250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AED47-F9EF-2948-B58A-6DC1688846CB}" type="datetimeFigureOut">
              <a:rPr lang="en-US" smtClean="0"/>
              <a:t>20/07/13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3D74B-4208-2D44-9D82-0EDA38397D16}" type="slidenum">
              <a:rPr lang="en-US" smtClean="0"/>
              <a:t>‹#›</a:t>
            </a:fld>
            <a:endParaRPr lang="en-US"/>
          </a:p>
        </p:txBody>
      </p:sp>
    </p:spTree>
    <p:extLst>
      <p:ext uri="{BB962C8B-B14F-4D97-AF65-F5344CB8AC3E}">
        <p14:creationId xmlns:p14="http://schemas.microsoft.com/office/powerpoint/2010/main" val="242384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DAAED47-F9EF-2948-B58A-6DC1688846CB}" type="datetimeFigureOut">
              <a:rPr lang="en-US" smtClean="0"/>
              <a:t>20/07/13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3D74B-4208-2D44-9D82-0EDA38397D16}" type="slidenum">
              <a:rPr lang="en-US" smtClean="0"/>
              <a:t>‹#›</a:t>
            </a:fld>
            <a:endParaRPr lang="en-US"/>
          </a:p>
        </p:txBody>
      </p:sp>
    </p:spTree>
    <p:extLst>
      <p:ext uri="{BB962C8B-B14F-4D97-AF65-F5344CB8AC3E}">
        <p14:creationId xmlns:p14="http://schemas.microsoft.com/office/powerpoint/2010/main" val="2323183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DAAED47-F9EF-2948-B58A-6DC1688846CB}" type="datetimeFigureOut">
              <a:rPr lang="en-US" smtClean="0"/>
              <a:t>20/07/13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3D74B-4208-2D44-9D82-0EDA38397D16}" type="slidenum">
              <a:rPr lang="en-US" smtClean="0"/>
              <a:t>‹#›</a:t>
            </a:fld>
            <a:endParaRPr lang="en-US"/>
          </a:p>
        </p:txBody>
      </p:sp>
    </p:spTree>
    <p:extLst>
      <p:ext uri="{BB962C8B-B14F-4D97-AF65-F5344CB8AC3E}">
        <p14:creationId xmlns:p14="http://schemas.microsoft.com/office/powerpoint/2010/main" val="39381822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AED47-F9EF-2948-B58A-6DC1688846CB}" type="datetimeFigureOut">
              <a:rPr lang="en-US" smtClean="0"/>
              <a:t>20/07/13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3D74B-4208-2D44-9D82-0EDA38397D16}" type="slidenum">
              <a:rPr lang="en-US" smtClean="0"/>
              <a:t>‹#›</a:t>
            </a:fld>
            <a:endParaRPr lang="en-US"/>
          </a:p>
        </p:txBody>
      </p:sp>
    </p:spTree>
    <p:extLst>
      <p:ext uri="{BB962C8B-B14F-4D97-AF65-F5344CB8AC3E}">
        <p14:creationId xmlns:p14="http://schemas.microsoft.com/office/powerpoint/2010/main" val="3115800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Symbolic Inheritance Stream</a:t>
            </a:r>
            <a:endParaRPr lang="en-US" dirty="0"/>
          </a:p>
        </p:txBody>
      </p:sp>
      <p:sp>
        <p:nvSpPr>
          <p:cNvPr id="3" name="Subtitle 2"/>
          <p:cNvSpPr>
            <a:spLocks noGrp="1"/>
          </p:cNvSpPr>
          <p:nvPr>
            <p:ph type="subTitle" idx="1"/>
          </p:nvPr>
        </p:nvSpPr>
        <p:spPr/>
        <p:txBody>
          <a:bodyPr/>
          <a:lstStyle/>
          <a:p>
            <a:r>
              <a:rPr lang="en-US" dirty="0" smtClean="0"/>
              <a:t>Is RFT Plausible </a:t>
            </a:r>
            <a:r>
              <a:rPr lang="en-US" smtClean="0"/>
              <a:t>and Usef</a:t>
            </a:r>
            <a:endParaRPr lang="en-US" dirty="0"/>
          </a:p>
        </p:txBody>
      </p:sp>
    </p:spTree>
    <p:extLst>
      <p:ext uri="{BB962C8B-B14F-4D97-AF65-F5344CB8AC3E}">
        <p14:creationId xmlns:p14="http://schemas.microsoft.com/office/powerpoint/2010/main" val="3065852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4638728"/>
            <a:ext cx="8229600" cy="1487435"/>
          </a:xfrm>
        </p:spPr>
        <p:txBody>
          <a:bodyPr/>
          <a:lstStyle/>
          <a:p>
            <a:r>
              <a:rPr lang="en-US" dirty="0" smtClean="0"/>
              <a:t>Performance jump = </a:t>
            </a:r>
            <a:r>
              <a:rPr lang="en-US" dirty="0" err="1" smtClean="0"/>
              <a:t>av</a:t>
            </a:r>
            <a:r>
              <a:rPr lang="en-US" dirty="0" smtClean="0"/>
              <a:t> 100 – 132 (sig)</a:t>
            </a:r>
          </a:p>
          <a:p>
            <a:r>
              <a:rPr lang="en-US" dirty="0" smtClean="0"/>
              <a:t>Verbal jump = </a:t>
            </a:r>
            <a:r>
              <a:rPr lang="en-US" dirty="0" err="1" smtClean="0"/>
              <a:t>av</a:t>
            </a:r>
            <a:r>
              <a:rPr lang="en-US" dirty="0" smtClean="0"/>
              <a:t> 109 – 127 (sig)</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310371526"/>
              </p:ext>
            </p:extLst>
          </p:nvPr>
        </p:nvGraphicFramePr>
        <p:xfrm>
          <a:off x="345122" y="1417638"/>
          <a:ext cx="416907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4047089347"/>
              </p:ext>
            </p:extLst>
          </p:nvPr>
        </p:nvGraphicFramePr>
        <p:xfrm>
          <a:off x="4514191" y="1417638"/>
          <a:ext cx="4176217"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83542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762000" y="37465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lgn="ctr"/>
            <a:r>
              <a:rPr lang="en-GB" sz="4000">
                <a:solidFill>
                  <a:schemeClr val="tx2"/>
                </a:solidFill>
              </a:rPr>
              <a:t>Cassidy, Roche &amp; Hayes, 2011</a:t>
            </a:r>
          </a:p>
        </p:txBody>
      </p:sp>
      <p:graphicFrame>
        <p:nvGraphicFramePr>
          <p:cNvPr id="5" name="Chart 4"/>
          <p:cNvGraphicFramePr>
            <a:graphicFrameLocks/>
          </p:cNvGraphicFramePr>
          <p:nvPr>
            <p:extLst>
              <p:ext uri="{D42A27DB-BD31-4B8C-83A1-F6EECF244321}">
                <p14:modId xmlns:p14="http://schemas.microsoft.com/office/powerpoint/2010/main" val="982032232"/>
              </p:ext>
            </p:extLst>
          </p:nvPr>
        </p:nvGraphicFramePr>
        <p:xfrm>
          <a:off x="761999" y="1435797"/>
          <a:ext cx="7327653" cy="403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4702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Needs?</a:t>
            </a:r>
            <a:endParaRPr lang="en-US" dirty="0"/>
          </a:p>
        </p:txBody>
      </p:sp>
      <p:sp>
        <p:nvSpPr>
          <p:cNvPr id="3" name="Content Placeholder 2"/>
          <p:cNvSpPr>
            <a:spLocks noGrp="1"/>
          </p:cNvSpPr>
          <p:nvPr>
            <p:ph idx="1"/>
          </p:nvPr>
        </p:nvSpPr>
        <p:spPr/>
        <p:txBody>
          <a:bodyPr>
            <a:normAutofit lnSpcReduction="10000"/>
          </a:bodyPr>
          <a:lstStyle/>
          <a:p>
            <a:r>
              <a:rPr lang="en-US" dirty="0" smtClean="0"/>
              <a:t>Study 2.</a:t>
            </a:r>
          </a:p>
          <a:p>
            <a:r>
              <a:rPr lang="en-US" dirty="0" smtClean="0"/>
              <a:t>8 Kids (ages 11-12)</a:t>
            </a:r>
          </a:p>
          <a:p>
            <a:pPr lvl="1"/>
            <a:r>
              <a:rPr lang="en-US" dirty="0" smtClean="0"/>
              <a:t>Identified by schools as educationally at risk/ delayed</a:t>
            </a:r>
          </a:p>
          <a:p>
            <a:pPr lvl="1"/>
            <a:r>
              <a:rPr lang="en-US" dirty="0" smtClean="0"/>
              <a:t>Slightly different training than study 1 as more efficient sequences for establishing relational responding had been published/ identified.</a:t>
            </a:r>
          </a:p>
          <a:p>
            <a:pPr lvl="2"/>
            <a:r>
              <a:rPr lang="en-US" dirty="0" smtClean="0"/>
              <a:t>Remedial protocols from </a:t>
            </a:r>
            <a:r>
              <a:rPr lang="en-US" dirty="0" err="1" smtClean="0"/>
              <a:t>Beren’s</a:t>
            </a:r>
            <a:r>
              <a:rPr lang="en-US" dirty="0" smtClean="0"/>
              <a:t> were used to speed up learning of pre-requisite abilities</a:t>
            </a:r>
          </a:p>
          <a:p>
            <a:pPr lvl="1"/>
            <a:r>
              <a:rPr lang="en-US" dirty="0" smtClean="0"/>
              <a:t>6-14 weeks of training across 9 months</a:t>
            </a:r>
          </a:p>
          <a:p>
            <a:pPr marL="457200" lvl="1" indent="0">
              <a:buNone/>
            </a:pPr>
            <a:endParaRPr lang="en-US" dirty="0" smtClean="0"/>
          </a:p>
          <a:p>
            <a:endParaRPr lang="en-US" dirty="0"/>
          </a:p>
        </p:txBody>
      </p:sp>
    </p:spTree>
    <p:extLst>
      <p:ext uri="{BB962C8B-B14F-4D97-AF65-F5344CB8AC3E}">
        <p14:creationId xmlns:p14="http://schemas.microsoft.com/office/powerpoint/2010/main" val="11499766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4406978"/>
            <a:ext cx="8229600" cy="1719185"/>
          </a:xfrm>
        </p:spPr>
        <p:txBody>
          <a:bodyPr>
            <a:normAutofit fontScale="92500" lnSpcReduction="20000"/>
          </a:bodyPr>
          <a:lstStyle/>
          <a:p>
            <a:r>
              <a:rPr lang="en-US" dirty="0" smtClean="0"/>
              <a:t>Mean improvement = 13.1 </a:t>
            </a:r>
            <a:r>
              <a:rPr lang="en-US" dirty="0" err="1" smtClean="0"/>
              <a:t>pts</a:t>
            </a:r>
            <a:r>
              <a:rPr lang="en-US" dirty="0" smtClean="0"/>
              <a:t> (sig)</a:t>
            </a:r>
          </a:p>
          <a:p>
            <a:pPr lvl="1"/>
            <a:r>
              <a:rPr lang="en-US" dirty="0" smtClean="0"/>
              <a:t>Verbal Comprehension:  10.1 </a:t>
            </a:r>
            <a:r>
              <a:rPr lang="en-US" dirty="0" err="1" smtClean="0"/>
              <a:t>pts</a:t>
            </a:r>
            <a:r>
              <a:rPr lang="en-US" dirty="0" smtClean="0"/>
              <a:t> </a:t>
            </a:r>
            <a:r>
              <a:rPr lang="en-US" dirty="0"/>
              <a:t>(sig)</a:t>
            </a:r>
            <a:endParaRPr lang="en-US" dirty="0" smtClean="0"/>
          </a:p>
          <a:p>
            <a:pPr lvl="1"/>
            <a:r>
              <a:rPr lang="en-US" dirty="0" smtClean="0"/>
              <a:t>Perceptual reasoning: 12.38 </a:t>
            </a:r>
            <a:r>
              <a:rPr lang="en-US" dirty="0" err="1" smtClean="0"/>
              <a:t>pts</a:t>
            </a:r>
            <a:r>
              <a:rPr lang="en-US" dirty="0" smtClean="0"/>
              <a:t> </a:t>
            </a:r>
            <a:r>
              <a:rPr lang="en-US" dirty="0"/>
              <a:t>(sig)</a:t>
            </a:r>
            <a:endParaRPr lang="en-US" dirty="0" smtClean="0"/>
          </a:p>
          <a:p>
            <a:pPr lvl="1"/>
            <a:r>
              <a:rPr lang="en-US" dirty="0" smtClean="0"/>
              <a:t>Processing speed: 16.17 </a:t>
            </a:r>
            <a:r>
              <a:rPr lang="en-US" dirty="0" err="1" smtClean="0"/>
              <a:t>pts</a:t>
            </a:r>
            <a:r>
              <a:rPr lang="en-US" dirty="0" smtClean="0"/>
              <a:t> </a:t>
            </a:r>
            <a:r>
              <a:rPr lang="en-US" dirty="0"/>
              <a:t>(sig)</a:t>
            </a:r>
            <a:endParaRPr lang="en-US" dirty="0" smtClean="0"/>
          </a:p>
        </p:txBody>
      </p:sp>
      <p:graphicFrame>
        <p:nvGraphicFramePr>
          <p:cNvPr id="5" name="Chart 4"/>
          <p:cNvGraphicFramePr>
            <a:graphicFrameLocks/>
          </p:cNvGraphicFramePr>
          <p:nvPr>
            <p:extLst>
              <p:ext uri="{D42A27DB-BD31-4B8C-83A1-F6EECF244321}">
                <p14:modId xmlns:p14="http://schemas.microsoft.com/office/powerpoint/2010/main" val="1624687386"/>
              </p:ext>
            </p:extLst>
          </p:nvPr>
        </p:nvGraphicFramePr>
        <p:xfrm>
          <a:off x="1021560" y="1417638"/>
          <a:ext cx="6827040" cy="27240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1403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a:t>
            </a:r>
            <a:endParaRPr lang="en-US" dirty="0"/>
          </a:p>
        </p:txBody>
      </p:sp>
      <p:sp>
        <p:nvSpPr>
          <p:cNvPr id="3" name="Content Placeholder 2"/>
          <p:cNvSpPr>
            <a:spLocks noGrp="1"/>
          </p:cNvSpPr>
          <p:nvPr>
            <p:ph idx="1"/>
          </p:nvPr>
        </p:nvSpPr>
        <p:spPr/>
        <p:txBody>
          <a:bodyPr/>
          <a:lstStyle/>
          <a:p>
            <a:r>
              <a:rPr lang="en-US" dirty="0" smtClean="0"/>
              <a:t>Gallagher (ECU – private practice)</a:t>
            </a:r>
          </a:p>
          <a:p>
            <a:r>
              <a:rPr lang="en-US" dirty="0" smtClean="0"/>
              <a:t>3 kids 4:6-6:11 diagnosed with AD</a:t>
            </a:r>
          </a:p>
          <a:p>
            <a:r>
              <a:rPr lang="en-US" dirty="0" smtClean="0"/>
              <a:t>Pre and post measures on</a:t>
            </a:r>
          </a:p>
          <a:p>
            <a:pPr lvl="1"/>
            <a:r>
              <a:rPr lang="en-US" dirty="0" smtClean="0"/>
              <a:t>1</a:t>
            </a:r>
            <a:r>
              <a:rPr lang="en-US" baseline="30000" dirty="0" smtClean="0"/>
              <a:t>st</a:t>
            </a:r>
            <a:r>
              <a:rPr lang="en-US" dirty="0" smtClean="0"/>
              <a:t> order (sally </a:t>
            </a:r>
            <a:r>
              <a:rPr lang="en-US" dirty="0" err="1" smtClean="0"/>
              <a:t>anne</a:t>
            </a:r>
            <a:r>
              <a:rPr lang="en-US" dirty="0"/>
              <a:t> </a:t>
            </a:r>
            <a:r>
              <a:rPr lang="en-US" dirty="0" smtClean="0"/>
              <a:t>– mum leaves the room)</a:t>
            </a:r>
          </a:p>
          <a:p>
            <a:pPr lvl="1"/>
            <a:r>
              <a:rPr lang="en-US" dirty="0" smtClean="0"/>
              <a:t>2</a:t>
            </a:r>
            <a:r>
              <a:rPr lang="en-US" baseline="30000" dirty="0" smtClean="0"/>
              <a:t>nd</a:t>
            </a:r>
            <a:r>
              <a:rPr lang="en-US" dirty="0" smtClean="0"/>
              <a:t> order (person left in the room)</a:t>
            </a:r>
          </a:p>
          <a:p>
            <a:r>
              <a:rPr lang="en-US" dirty="0" smtClean="0"/>
              <a:t>McHugh protocol administered</a:t>
            </a:r>
          </a:p>
          <a:p>
            <a:pPr lvl="1"/>
            <a:r>
              <a:rPr lang="en-US" dirty="0" smtClean="0"/>
              <a:t>60-90 minutes per week for 12 weeks</a:t>
            </a:r>
          </a:p>
          <a:p>
            <a:pPr lvl="1"/>
            <a:r>
              <a:rPr lang="en-US" dirty="0" smtClean="0"/>
              <a:t>56 steps in the sequence</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5928456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First order and second order Theory of Mind</a:t>
            </a:r>
          </a:p>
          <a:p>
            <a:pPr lvl="1"/>
            <a:r>
              <a:rPr lang="en-US" dirty="0" smtClean="0"/>
              <a:t>Memory questions (</a:t>
            </a:r>
            <a:r>
              <a:rPr lang="en-US" dirty="0" err="1" smtClean="0"/>
              <a:t>eg</a:t>
            </a:r>
            <a:r>
              <a:rPr lang="en-US" dirty="0" smtClean="0"/>
              <a:t> ‘what was hidden?’)</a:t>
            </a:r>
          </a:p>
          <a:p>
            <a:pPr lvl="1"/>
            <a:r>
              <a:rPr lang="en-US" dirty="0" smtClean="0"/>
              <a:t>Control questions (</a:t>
            </a:r>
            <a:r>
              <a:rPr lang="en-US" dirty="0" err="1" smtClean="0"/>
              <a:t>eg</a:t>
            </a:r>
            <a:r>
              <a:rPr lang="en-US" dirty="0" smtClean="0"/>
              <a:t> ‘where is the hat really?’)</a:t>
            </a:r>
          </a:p>
          <a:p>
            <a:endParaRPr lang="en-US" dirty="0"/>
          </a:p>
          <a:p>
            <a:r>
              <a:rPr lang="en-US" dirty="0" smtClean="0"/>
              <a:t>Scores:</a:t>
            </a:r>
          </a:p>
          <a:p>
            <a:pPr lvl="1"/>
            <a:r>
              <a:rPr lang="en-US" dirty="0" smtClean="0"/>
              <a:t>0/8 at pre-test</a:t>
            </a:r>
          </a:p>
          <a:p>
            <a:pPr lvl="1"/>
            <a:r>
              <a:rPr lang="en-US" dirty="0" smtClean="0"/>
              <a:t>8/8 at post-test</a:t>
            </a:r>
          </a:p>
          <a:p>
            <a:endParaRPr lang="en-US" dirty="0"/>
          </a:p>
          <a:p>
            <a:r>
              <a:rPr lang="en-US" dirty="0" smtClean="0"/>
              <a:t>Maintained at 1 and 3 months</a:t>
            </a:r>
          </a:p>
          <a:p>
            <a:endParaRPr lang="en-US" dirty="0"/>
          </a:p>
        </p:txBody>
      </p:sp>
    </p:spTree>
    <p:extLst>
      <p:ext uri="{BB962C8B-B14F-4D97-AF65-F5344CB8AC3E}">
        <p14:creationId xmlns:p14="http://schemas.microsoft.com/office/powerpoint/2010/main" val="30480933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Protocol  for Teaching Comparative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73295527"/>
              </p:ext>
            </p:extLst>
          </p:nvPr>
        </p:nvGraphicFramePr>
        <p:xfrm>
          <a:off x="457200" y="1924538"/>
          <a:ext cx="8042031" cy="2839719"/>
        </p:xfrm>
        <a:graphic>
          <a:graphicData uri="http://schemas.openxmlformats.org/drawingml/2006/table">
            <a:tbl>
              <a:tblPr firstRow="1" bandRow="1">
                <a:tableStyleId>{5C22544A-7EE6-4342-B048-85BDC9FD1C3A}</a:tableStyleId>
              </a:tblPr>
              <a:tblGrid>
                <a:gridCol w="2680677"/>
                <a:gridCol w="2680677"/>
                <a:gridCol w="2680677"/>
              </a:tblGrid>
              <a:tr h="370840">
                <a:tc>
                  <a:txBody>
                    <a:bodyPr/>
                    <a:lstStyle/>
                    <a:p>
                      <a:r>
                        <a:rPr lang="en-US" dirty="0" smtClean="0"/>
                        <a:t>           PHASES</a:t>
                      </a:r>
                      <a:endParaRPr lang="en-US" dirty="0"/>
                    </a:p>
                  </a:txBody>
                  <a:tcPr/>
                </a:tc>
                <a:tc>
                  <a:txBody>
                    <a:bodyPr/>
                    <a:lstStyle/>
                    <a:p>
                      <a:r>
                        <a:rPr lang="en-US" dirty="0" smtClean="0"/>
                        <a:t>                 STIMULI  </a:t>
                      </a:r>
                      <a:endParaRPr lang="en-US" dirty="0"/>
                    </a:p>
                  </a:txBody>
                  <a:tcPr/>
                </a:tc>
                <a:tc>
                  <a:txBody>
                    <a:bodyPr/>
                    <a:lstStyle/>
                    <a:p>
                      <a:r>
                        <a:rPr lang="en-US" dirty="0" err="1" smtClean="0"/>
                        <a:t>Cfunc</a:t>
                      </a:r>
                      <a:endParaRPr lang="en-US" dirty="0"/>
                    </a:p>
                  </a:txBody>
                  <a:tcPr/>
                </a:tc>
              </a:tr>
              <a:tr h="370840">
                <a:tc>
                  <a:txBody>
                    <a:bodyPr/>
                    <a:lstStyle/>
                    <a:p>
                      <a:r>
                        <a:rPr lang="en-US" dirty="0" smtClean="0"/>
                        <a:t>Relational Responding</a:t>
                      </a:r>
                      <a:endParaRPr lang="en-US" dirty="0"/>
                    </a:p>
                  </a:txBody>
                  <a:tcPr/>
                </a:tc>
                <a:tc>
                  <a:txBody>
                    <a:bodyPr/>
                    <a:lstStyle/>
                    <a:p>
                      <a:r>
                        <a:rPr lang="en-US" dirty="0" smtClean="0"/>
                        <a:t>Salient</a:t>
                      </a:r>
                      <a:r>
                        <a:rPr lang="en-US" baseline="0" dirty="0" smtClean="0"/>
                        <a:t> MEI highlight </a:t>
                      </a:r>
                      <a:r>
                        <a:rPr lang="en-US" baseline="0" dirty="0" err="1" smtClean="0"/>
                        <a:t>Rel</a:t>
                      </a:r>
                      <a:r>
                        <a:rPr lang="en-US" baseline="0" dirty="0" smtClean="0"/>
                        <a:t> Cue</a:t>
                      </a:r>
                      <a:endParaRPr lang="en-US" dirty="0"/>
                    </a:p>
                  </a:txBody>
                  <a:tcPr/>
                </a:tc>
                <a:tc>
                  <a:txBody>
                    <a:bodyPr/>
                    <a:lstStyle/>
                    <a:p>
                      <a:r>
                        <a:rPr lang="en-US" dirty="0" smtClean="0"/>
                        <a:t>Receptive, Tact</a:t>
                      </a:r>
                      <a:endParaRPr lang="en-US" dirty="0"/>
                    </a:p>
                  </a:txBody>
                  <a:tcPr/>
                </a:tc>
              </a:tr>
              <a:tr h="370840">
                <a:tc>
                  <a:txBody>
                    <a:bodyPr/>
                    <a:lstStyle/>
                    <a:p>
                      <a:r>
                        <a:rPr lang="en-US" dirty="0" smtClean="0"/>
                        <a:t>Arbitrary</a:t>
                      </a:r>
                      <a:r>
                        <a:rPr lang="en-US" baseline="0" dirty="0" smtClean="0"/>
                        <a:t> Applicable Relational Responding  Neutral Stimuli present</a:t>
                      </a:r>
                      <a:endParaRPr lang="en-US" dirty="0"/>
                    </a:p>
                  </a:txBody>
                  <a:tcPr/>
                </a:tc>
                <a:tc>
                  <a:txBody>
                    <a:bodyPr/>
                    <a:lstStyle/>
                    <a:p>
                      <a:r>
                        <a:rPr lang="en-US" dirty="0" smtClean="0"/>
                        <a:t>Highlight</a:t>
                      </a:r>
                      <a:r>
                        <a:rPr lang="en-US" baseline="0" dirty="0" smtClean="0"/>
                        <a:t> </a:t>
                      </a:r>
                      <a:r>
                        <a:rPr lang="en-US" baseline="0" dirty="0" err="1" smtClean="0"/>
                        <a:t>Crel</a:t>
                      </a:r>
                      <a:r>
                        <a:rPr lang="en-US" baseline="0" dirty="0" smtClean="0"/>
                        <a:t> “bigger”/”smaller?</a:t>
                      </a:r>
                      <a:endParaRPr lang="en-US" dirty="0" smtClean="0"/>
                    </a:p>
                    <a:p>
                      <a:r>
                        <a:rPr lang="en-US" dirty="0" smtClean="0"/>
                        <a:t> </a:t>
                      </a:r>
                      <a:endParaRPr lang="en-US" dirty="0"/>
                    </a:p>
                  </a:txBody>
                  <a:tcPr/>
                </a:tc>
                <a:tc>
                  <a:txBody>
                    <a:bodyPr/>
                    <a:lstStyle/>
                    <a:p>
                      <a:r>
                        <a:rPr lang="en-US" dirty="0" smtClean="0"/>
                        <a:t>Receptive, Tact</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Arbitrary</a:t>
                      </a:r>
                      <a:r>
                        <a:rPr lang="en-US" baseline="0" dirty="0" smtClean="0"/>
                        <a:t> Applicable Relational Responding  Stimuli no present</a:t>
                      </a:r>
                      <a:endParaRPr lang="en-US" dirty="0"/>
                    </a:p>
                  </a:txBody>
                  <a:tcPr/>
                </a:tc>
                <a:tc>
                  <a:txBody>
                    <a:bodyPr/>
                    <a:lstStyle/>
                    <a:p>
                      <a:r>
                        <a:rPr lang="en-US" dirty="0" smtClean="0"/>
                        <a:t>Meaningful stimuli</a:t>
                      </a:r>
                      <a:r>
                        <a:rPr lang="en-US" baseline="0" dirty="0" smtClean="0"/>
                        <a:t> already known to crazy stuff</a:t>
                      </a:r>
                      <a:endParaRPr lang="en-US" dirty="0"/>
                    </a:p>
                  </a:txBody>
                  <a:tcPr/>
                </a:tc>
                <a:tc>
                  <a:txBody>
                    <a:bodyPr/>
                    <a:lstStyle/>
                    <a:p>
                      <a:r>
                        <a:rPr lang="en-US" dirty="0" err="1" smtClean="0"/>
                        <a:t>Intraverbal</a:t>
                      </a:r>
                      <a:endParaRPr lang="en-US" dirty="0"/>
                    </a:p>
                  </a:txBody>
                  <a:tcPr/>
                </a:tc>
              </a:tr>
            </a:tbl>
          </a:graphicData>
        </a:graphic>
      </p:graphicFrame>
    </p:spTree>
    <p:extLst>
      <p:ext uri="{BB962C8B-B14F-4D97-AF65-F5344CB8AC3E}">
        <p14:creationId xmlns:p14="http://schemas.microsoft.com/office/powerpoint/2010/main" val="6740144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of Forks in the Road</a:t>
            </a:r>
            <a:endParaRPr lang="en-US" dirty="0"/>
          </a:p>
        </p:txBody>
      </p:sp>
      <p:pic>
        <p:nvPicPr>
          <p:cNvPr id="6" name="Picture 5"/>
          <p:cNvPicPr>
            <a:picLocks noChangeAspect="1"/>
          </p:cNvPicPr>
          <p:nvPr/>
        </p:nvPicPr>
        <p:blipFill>
          <a:blip r:embed="rId2"/>
          <a:stretch>
            <a:fillRect/>
          </a:stretch>
        </p:blipFill>
        <p:spPr>
          <a:xfrm>
            <a:off x="1108387" y="1599272"/>
            <a:ext cx="1803837" cy="949248"/>
          </a:xfrm>
          <a:prstGeom prst="rect">
            <a:avLst/>
          </a:prstGeom>
        </p:spPr>
      </p:pic>
      <p:pic>
        <p:nvPicPr>
          <p:cNvPr id="7" name="Picture 6"/>
          <p:cNvPicPr>
            <a:picLocks noChangeAspect="1"/>
          </p:cNvPicPr>
          <p:nvPr/>
        </p:nvPicPr>
        <p:blipFill>
          <a:blip r:embed="rId3"/>
          <a:stretch>
            <a:fillRect/>
          </a:stretch>
        </p:blipFill>
        <p:spPr>
          <a:xfrm>
            <a:off x="457200" y="4611886"/>
            <a:ext cx="2596144" cy="1719914"/>
          </a:xfrm>
          <a:prstGeom prst="rect">
            <a:avLst/>
          </a:prstGeom>
        </p:spPr>
      </p:pic>
      <p:pic>
        <p:nvPicPr>
          <p:cNvPr id="8" name="Picture 7"/>
          <p:cNvPicPr>
            <a:picLocks noChangeAspect="1"/>
          </p:cNvPicPr>
          <p:nvPr/>
        </p:nvPicPr>
        <p:blipFill>
          <a:blip r:embed="rId4"/>
          <a:stretch>
            <a:fillRect/>
          </a:stretch>
        </p:blipFill>
        <p:spPr>
          <a:xfrm>
            <a:off x="6464251" y="4258790"/>
            <a:ext cx="2133699" cy="1325702"/>
          </a:xfrm>
          <a:prstGeom prst="rect">
            <a:avLst/>
          </a:prstGeom>
        </p:spPr>
      </p:pic>
      <p:pic>
        <p:nvPicPr>
          <p:cNvPr id="9" name="Picture 8"/>
          <p:cNvPicPr>
            <a:picLocks noChangeAspect="1"/>
          </p:cNvPicPr>
          <p:nvPr/>
        </p:nvPicPr>
        <p:blipFill>
          <a:blip r:embed="rId4"/>
          <a:stretch>
            <a:fillRect/>
          </a:stretch>
        </p:blipFill>
        <p:spPr>
          <a:xfrm>
            <a:off x="6464251" y="595153"/>
            <a:ext cx="2679749" cy="2760619"/>
          </a:xfrm>
          <a:prstGeom prst="rect">
            <a:avLst/>
          </a:prstGeom>
        </p:spPr>
      </p:pic>
      <p:cxnSp>
        <p:nvCxnSpPr>
          <p:cNvPr id="11" name="Straight Arrow Connector 10"/>
          <p:cNvCxnSpPr/>
          <p:nvPr/>
        </p:nvCxnSpPr>
        <p:spPr>
          <a:xfrm flipV="1">
            <a:off x="1513844" y="2873401"/>
            <a:ext cx="0" cy="15393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67118" y="3268504"/>
            <a:ext cx="846726" cy="369332"/>
          </a:xfrm>
          <a:prstGeom prst="rect">
            <a:avLst/>
          </a:prstGeom>
          <a:noFill/>
        </p:spPr>
        <p:txBody>
          <a:bodyPr wrap="square" rtlCol="0">
            <a:spAutoFit/>
          </a:bodyPr>
          <a:lstStyle/>
          <a:p>
            <a:r>
              <a:rPr lang="en-US" dirty="0" smtClean="0"/>
              <a:t>Bigger</a:t>
            </a:r>
            <a:endParaRPr lang="en-US" dirty="0"/>
          </a:p>
        </p:txBody>
      </p:sp>
      <p:cxnSp>
        <p:nvCxnSpPr>
          <p:cNvPr id="14" name="Straight Arrow Connector 13"/>
          <p:cNvCxnSpPr/>
          <p:nvPr/>
        </p:nvCxnSpPr>
        <p:spPr>
          <a:xfrm>
            <a:off x="1885890" y="2873401"/>
            <a:ext cx="1" cy="1539322"/>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103985" y="3281219"/>
            <a:ext cx="949359" cy="369332"/>
          </a:xfrm>
          <a:prstGeom prst="rect">
            <a:avLst/>
          </a:prstGeom>
          <a:noFill/>
        </p:spPr>
        <p:txBody>
          <a:bodyPr wrap="square" rtlCol="0">
            <a:spAutoFit/>
          </a:bodyPr>
          <a:lstStyle/>
          <a:p>
            <a:r>
              <a:rPr lang="en-US" dirty="0" smtClean="0"/>
              <a:t>Smaller</a:t>
            </a:r>
            <a:endParaRPr lang="en-US" dirty="0"/>
          </a:p>
        </p:txBody>
      </p:sp>
      <p:cxnSp>
        <p:nvCxnSpPr>
          <p:cNvPr id="19" name="Straight Connector 18"/>
          <p:cNvCxnSpPr/>
          <p:nvPr/>
        </p:nvCxnSpPr>
        <p:spPr>
          <a:xfrm>
            <a:off x="2694128" y="2873401"/>
            <a:ext cx="196286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4656993" y="1975463"/>
            <a:ext cx="2099931" cy="89793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5067527" y="2757952"/>
            <a:ext cx="1911548" cy="105187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078808" y="3846770"/>
            <a:ext cx="1613971" cy="6496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656993" y="4258790"/>
            <a:ext cx="1807258" cy="117253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694128" y="4258790"/>
            <a:ext cx="196286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2"/>
          <a:stretch>
            <a:fillRect/>
          </a:stretch>
        </p:blipFill>
        <p:spPr>
          <a:xfrm>
            <a:off x="770384" y="1417638"/>
            <a:ext cx="2435360" cy="1130882"/>
          </a:xfrm>
          <a:prstGeom prst="rect">
            <a:avLst/>
          </a:prstGeom>
        </p:spPr>
      </p:pic>
      <p:pic>
        <p:nvPicPr>
          <p:cNvPr id="18" name="Picture 17"/>
          <p:cNvPicPr>
            <a:picLocks noChangeAspect="1"/>
          </p:cNvPicPr>
          <p:nvPr/>
        </p:nvPicPr>
        <p:blipFill>
          <a:blip r:embed="rId3"/>
          <a:stretch>
            <a:fillRect/>
          </a:stretch>
        </p:blipFill>
        <p:spPr>
          <a:xfrm>
            <a:off x="832345" y="4705287"/>
            <a:ext cx="1861783" cy="1452069"/>
          </a:xfrm>
          <a:prstGeom prst="rect">
            <a:avLst/>
          </a:prstGeom>
        </p:spPr>
      </p:pic>
      <p:sp>
        <p:nvSpPr>
          <p:cNvPr id="3" name="TextBox 2"/>
          <p:cNvSpPr txBox="1"/>
          <p:nvPr/>
        </p:nvSpPr>
        <p:spPr>
          <a:xfrm>
            <a:off x="638379" y="3342607"/>
            <a:ext cx="1056644" cy="369332"/>
          </a:xfrm>
          <a:prstGeom prst="rect">
            <a:avLst/>
          </a:prstGeom>
          <a:noFill/>
        </p:spPr>
        <p:txBody>
          <a:bodyPr wrap="square" rtlCol="0">
            <a:spAutoFit/>
          </a:bodyPr>
          <a:lstStyle/>
          <a:p>
            <a:r>
              <a:rPr lang="en-US" dirty="0" smtClean="0"/>
              <a:t>Smaller</a:t>
            </a:r>
            <a:endParaRPr lang="en-US" dirty="0"/>
          </a:p>
        </p:txBody>
      </p:sp>
      <p:sp>
        <p:nvSpPr>
          <p:cNvPr id="20" name="TextBox 19"/>
          <p:cNvSpPr txBox="1"/>
          <p:nvPr/>
        </p:nvSpPr>
        <p:spPr>
          <a:xfrm>
            <a:off x="2134613" y="3383995"/>
            <a:ext cx="949359" cy="369332"/>
          </a:xfrm>
          <a:prstGeom prst="rect">
            <a:avLst/>
          </a:prstGeom>
          <a:noFill/>
        </p:spPr>
        <p:txBody>
          <a:bodyPr wrap="square" rtlCol="0">
            <a:spAutoFit/>
          </a:bodyPr>
          <a:lstStyle/>
          <a:p>
            <a:r>
              <a:rPr lang="en-US" dirty="0" smtClean="0"/>
              <a:t>Bigger</a:t>
            </a:r>
            <a:endParaRPr lang="en-US" dirty="0"/>
          </a:p>
        </p:txBody>
      </p:sp>
    </p:spTree>
    <p:extLst>
      <p:ext uri="{BB962C8B-B14F-4D97-AF65-F5344CB8AC3E}">
        <p14:creationId xmlns:p14="http://schemas.microsoft.com/office/powerpoint/2010/main" val="879822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7"/>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3"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of Forks in the Road</a:t>
            </a:r>
            <a:endParaRPr lang="en-US" dirty="0"/>
          </a:p>
        </p:txBody>
      </p:sp>
      <p:pic>
        <p:nvPicPr>
          <p:cNvPr id="6" name="Picture 5"/>
          <p:cNvPicPr>
            <a:picLocks noChangeAspect="1"/>
          </p:cNvPicPr>
          <p:nvPr/>
        </p:nvPicPr>
        <p:blipFill>
          <a:blip r:embed="rId2"/>
          <a:stretch>
            <a:fillRect/>
          </a:stretch>
        </p:blipFill>
        <p:spPr>
          <a:xfrm>
            <a:off x="1108387" y="1599272"/>
            <a:ext cx="1803837" cy="949248"/>
          </a:xfrm>
          <a:prstGeom prst="rect">
            <a:avLst/>
          </a:prstGeom>
        </p:spPr>
      </p:pic>
      <p:pic>
        <p:nvPicPr>
          <p:cNvPr id="7" name="Picture 6"/>
          <p:cNvPicPr>
            <a:picLocks noChangeAspect="1"/>
          </p:cNvPicPr>
          <p:nvPr/>
        </p:nvPicPr>
        <p:blipFill>
          <a:blip r:embed="rId3"/>
          <a:stretch>
            <a:fillRect/>
          </a:stretch>
        </p:blipFill>
        <p:spPr>
          <a:xfrm>
            <a:off x="762000" y="4611886"/>
            <a:ext cx="1932128" cy="1174068"/>
          </a:xfrm>
          <a:prstGeom prst="rect">
            <a:avLst/>
          </a:prstGeom>
        </p:spPr>
      </p:pic>
      <p:pic>
        <p:nvPicPr>
          <p:cNvPr id="8" name="Picture 7"/>
          <p:cNvPicPr>
            <a:picLocks noChangeAspect="1"/>
          </p:cNvPicPr>
          <p:nvPr/>
        </p:nvPicPr>
        <p:blipFill>
          <a:blip r:embed="rId4"/>
          <a:stretch>
            <a:fillRect/>
          </a:stretch>
        </p:blipFill>
        <p:spPr>
          <a:xfrm>
            <a:off x="6756924" y="1068887"/>
            <a:ext cx="2133699" cy="1325702"/>
          </a:xfrm>
          <a:prstGeom prst="rect">
            <a:avLst/>
          </a:prstGeom>
        </p:spPr>
      </p:pic>
      <p:pic>
        <p:nvPicPr>
          <p:cNvPr id="9" name="Picture 8"/>
          <p:cNvPicPr>
            <a:picLocks noChangeAspect="1"/>
          </p:cNvPicPr>
          <p:nvPr/>
        </p:nvPicPr>
        <p:blipFill>
          <a:blip r:embed="rId4"/>
          <a:stretch>
            <a:fillRect/>
          </a:stretch>
        </p:blipFill>
        <p:spPr>
          <a:xfrm>
            <a:off x="6464251" y="3255564"/>
            <a:ext cx="2679749" cy="2760619"/>
          </a:xfrm>
          <a:prstGeom prst="rect">
            <a:avLst/>
          </a:prstGeom>
        </p:spPr>
      </p:pic>
      <p:cxnSp>
        <p:nvCxnSpPr>
          <p:cNvPr id="11" name="Straight Arrow Connector 10"/>
          <p:cNvCxnSpPr/>
          <p:nvPr/>
        </p:nvCxnSpPr>
        <p:spPr>
          <a:xfrm flipV="1">
            <a:off x="1513844" y="2873401"/>
            <a:ext cx="0" cy="15393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67122" y="3232579"/>
            <a:ext cx="846726" cy="369332"/>
          </a:xfrm>
          <a:prstGeom prst="rect">
            <a:avLst/>
          </a:prstGeom>
          <a:noFill/>
        </p:spPr>
        <p:txBody>
          <a:bodyPr wrap="square" rtlCol="0">
            <a:spAutoFit/>
          </a:bodyPr>
          <a:lstStyle/>
          <a:p>
            <a:r>
              <a:rPr lang="en-US" dirty="0" smtClean="0"/>
              <a:t>Bigger</a:t>
            </a:r>
            <a:endParaRPr lang="en-US" dirty="0"/>
          </a:p>
        </p:txBody>
      </p:sp>
      <p:cxnSp>
        <p:nvCxnSpPr>
          <p:cNvPr id="14" name="Straight Arrow Connector 13"/>
          <p:cNvCxnSpPr/>
          <p:nvPr/>
        </p:nvCxnSpPr>
        <p:spPr>
          <a:xfrm>
            <a:off x="1885890" y="2873401"/>
            <a:ext cx="1" cy="1539322"/>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103985" y="3281219"/>
            <a:ext cx="949359" cy="369332"/>
          </a:xfrm>
          <a:prstGeom prst="rect">
            <a:avLst/>
          </a:prstGeom>
          <a:noFill/>
        </p:spPr>
        <p:txBody>
          <a:bodyPr wrap="square" rtlCol="0">
            <a:spAutoFit/>
          </a:bodyPr>
          <a:lstStyle/>
          <a:p>
            <a:r>
              <a:rPr lang="en-US" dirty="0" smtClean="0"/>
              <a:t>Smaller</a:t>
            </a:r>
            <a:endParaRPr lang="en-US" dirty="0"/>
          </a:p>
        </p:txBody>
      </p:sp>
      <p:cxnSp>
        <p:nvCxnSpPr>
          <p:cNvPr id="19" name="Straight Connector 18"/>
          <p:cNvCxnSpPr/>
          <p:nvPr/>
        </p:nvCxnSpPr>
        <p:spPr>
          <a:xfrm>
            <a:off x="2694128" y="2873401"/>
            <a:ext cx="196286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4656993" y="1975463"/>
            <a:ext cx="2099931" cy="89793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5067527" y="2757952"/>
            <a:ext cx="1911548" cy="105187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078808" y="3846770"/>
            <a:ext cx="1613971" cy="6496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656993" y="4258790"/>
            <a:ext cx="1807258" cy="117253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694128" y="4258790"/>
            <a:ext cx="196286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37933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Forks in the Road</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p:cNvSpPr/>
          <p:nvPr/>
        </p:nvSpPr>
        <p:spPr>
          <a:xfrm>
            <a:off x="5706030" y="1417638"/>
            <a:ext cx="2296329" cy="1783052"/>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403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39365"/>
            <a:ext cx="8940800" cy="979907"/>
          </a:xfrm>
        </p:spPr>
        <p:txBody>
          <a:bodyPr>
            <a:noAutofit/>
          </a:bodyPr>
          <a:lstStyle/>
          <a:p>
            <a:r>
              <a:rPr lang="en-US" sz="4000" dirty="0" smtClean="0"/>
              <a:t>Liam joined the Symbolic Stream, Darin Started to see it…</a:t>
            </a:r>
            <a:endParaRPr lang="en-US" sz="4000" dirty="0"/>
          </a:p>
        </p:txBody>
      </p:sp>
      <p:cxnSp>
        <p:nvCxnSpPr>
          <p:cNvPr id="6" name="Straight Connector 5"/>
          <p:cNvCxnSpPr/>
          <p:nvPr/>
        </p:nvCxnSpPr>
        <p:spPr>
          <a:xfrm flipV="1">
            <a:off x="597042" y="6410467"/>
            <a:ext cx="5982191" cy="300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2570495" y="4773430"/>
            <a:ext cx="6116305" cy="153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597042" y="4788730"/>
            <a:ext cx="2127401" cy="165174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6579233" y="4788730"/>
            <a:ext cx="2107567" cy="162173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6" name="Smiley Face 15"/>
          <p:cNvSpPr/>
          <p:nvPr/>
        </p:nvSpPr>
        <p:spPr>
          <a:xfrm>
            <a:off x="3109312" y="4084953"/>
            <a:ext cx="351913" cy="367188"/>
          </a:xfrm>
          <a:prstGeom prst="smileyFac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16" idx="4"/>
          </p:cNvCxnSpPr>
          <p:nvPr/>
        </p:nvCxnSpPr>
        <p:spPr>
          <a:xfrm flipH="1">
            <a:off x="3247018" y="4452141"/>
            <a:ext cx="38251" cy="62727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986908" y="5079420"/>
            <a:ext cx="260110" cy="44368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247018" y="5079420"/>
            <a:ext cx="214207" cy="44368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285269" y="4666338"/>
            <a:ext cx="214207" cy="29069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3032807" y="4681047"/>
            <a:ext cx="205949" cy="29069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3" name="Smiley Face 42"/>
          <p:cNvSpPr/>
          <p:nvPr/>
        </p:nvSpPr>
        <p:spPr>
          <a:xfrm>
            <a:off x="4463643" y="4100117"/>
            <a:ext cx="351913" cy="367188"/>
          </a:xfrm>
          <a:prstGeom prst="smileyFac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stCxn id="43" idx="4"/>
          </p:cNvCxnSpPr>
          <p:nvPr/>
        </p:nvCxnSpPr>
        <p:spPr>
          <a:xfrm flipH="1">
            <a:off x="4601349" y="4467305"/>
            <a:ext cx="38251" cy="62727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4341239" y="5169589"/>
            <a:ext cx="260110" cy="44368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601349" y="4579921"/>
            <a:ext cx="214207" cy="44368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639600" y="5246385"/>
            <a:ext cx="214207" cy="29069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4387138" y="4696211"/>
            <a:ext cx="205949" cy="29069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2" name="Freeform 41"/>
          <p:cNvSpPr/>
          <p:nvPr/>
        </p:nvSpPr>
        <p:spPr>
          <a:xfrm>
            <a:off x="4372422" y="4038600"/>
            <a:ext cx="504378" cy="490498"/>
          </a:xfrm>
          <a:custGeom>
            <a:avLst/>
            <a:gdLst>
              <a:gd name="connsiteX0" fmla="*/ 0 w 504378"/>
              <a:gd name="connsiteY0" fmla="*/ 368102 h 490498"/>
              <a:gd name="connsiteX1" fmla="*/ 15301 w 504378"/>
              <a:gd name="connsiteY1" fmla="*/ 276305 h 490498"/>
              <a:gd name="connsiteX2" fmla="*/ 30601 w 504378"/>
              <a:gd name="connsiteY2" fmla="*/ 230406 h 490498"/>
              <a:gd name="connsiteX3" fmla="*/ 45902 w 504378"/>
              <a:gd name="connsiteY3" fmla="*/ 169208 h 490498"/>
              <a:gd name="connsiteX4" fmla="*/ 61202 w 504378"/>
              <a:gd name="connsiteY4" fmla="*/ 123310 h 490498"/>
              <a:gd name="connsiteX5" fmla="*/ 76503 w 504378"/>
              <a:gd name="connsiteY5" fmla="*/ 62112 h 490498"/>
              <a:gd name="connsiteX6" fmla="*/ 214208 w 504378"/>
              <a:gd name="connsiteY6" fmla="*/ 46813 h 490498"/>
              <a:gd name="connsiteX7" fmla="*/ 260110 w 504378"/>
              <a:gd name="connsiteY7" fmla="*/ 16214 h 490498"/>
              <a:gd name="connsiteX8" fmla="*/ 397815 w 504378"/>
              <a:gd name="connsiteY8" fmla="*/ 46813 h 490498"/>
              <a:gd name="connsiteX9" fmla="*/ 443717 w 504378"/>
              <a:gd name="connsiteY9" fmla="*/ 77412 h 490498"/>
              <a:gd name="connsiteX10" fmla="*/ 474318 w 504378"/>
              <a:gd name="connsiteY10" fmla="*/ 490498 h 4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378" h="490498">
                <a:moveTo>
                  <a:pt x="0" y="368102"/>
                </a:moveTo>
                <a:cubicBezTo>
                  <a:pt x="5100" y="337503"/>
                  <a:pt x="8571" y="306587"/>
                  <a:pt x="15301" y="276305"/>
                </a:cubicBezTo>
                <a:cubicBezTo>
                  <a:pt x="18800" y="260562"/>
                  <a:pt x="26170" y="245913"/>
                  <a:pt x="30601" y="230406"/>
                </a:cubicBezTo>
                <a:cubicBezTo>
                  <a:pt x="36378" y="210188"/>
                  <a:pt x="40125" y="189426"/>
                  <a:pt x="45902" y="169208"/>
                </a:cubicBezTo>
                <a:cubicBezTo>
                  <a:pt x="50333" y="153702"/>
                  <a:pt x="56771" y="138816"/>
                  <a:pt x="61202" y="123310"/>
                </a:cubicBezTo>
                <a:cubicBezTo>
                  <a:pt x="66979" y="103092"/>
                  <a:pt x="57695" y="71515"/>
                  <a:pt x="76503" y="62112"/>
                </a:cubicBezTo>
                <a:cubicBezTo>
                  <a:pt x="117812" y="41459"/>
                  <a:pt x="168306" y="51913"/>
                  <a:pt x="214208" y="46813"/>
                </a:cubicBezTo>
                <a:cubicBezTo>
                  <a:pt x="229509" y="36613"/>
                  <a:pt x="241834" y="18245"/>
                  <a:pt x="260110" y="16214"/>
                </a:cubicBezTo>
                <a:cubicBezTo>
                  <a:pt x="279345" y="14077"/>
                  <a:pt x="368479" y="32146"/>
                  <a:pt x="397815" y="46813"/>
                </a:cubicBezTo>
                <a:cubicBezTo>
                  <a:pt x="414263" y="55036"/>
                  <a:pt x="428416" y="67212"/>
                  <a:pt x="443717" y="77412"/>
                </a:cubicBezTo>
                <a:cubicBezTo>
                  <a:pt x="559188" y="-95784"/>
                  <a:pt x="474318" y="13125"/>
                  <a:pt x="474318" y="490498"/>
                </a:cubicBez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Isosceles Triangle 49"/>
          <p:cNvSpPr/>
          <p:nvPr/>
        </p:nvSpPr>
        <p:spPr>
          <a:xfrm>
            <a:off x="4485980" y="4758006"/>
            <a:ext cx="268365" cy="474269"/>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0" name="Straight Arrow Connector 169"/>
          <p:cNvCxnSpPr>
            <a:endCxn id="16" idx="6"/>
          </p:cNvCxnSpPr>
          <p:nvPr/>
        </p:nvCxnSpPr>
        <p:spPr>
          <a:xfrm flipH="1" flipV="1">
            <a:off x="3461225" y="4268547"/>
            <a:ext cx="780283" cy="24053"/>
          </a:xfrm>
          <a:prstGeom prst="straightConnector1">
            <a:avLst/>
          </a:prstGeom>
          <a:ln>
            <a:solidFill>
              <a:srgbClr val="84B66D"/>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28600" y="1295400"/>
            <a:ext cx="2959100" cy="369332"/>
          </a:xfrm>
          <a:prstGeom prst="rect">
            <a:avLst/>
          </a:prstGeom>
          <a:noFill/>
        </p:spPr>
        <p:txBody>
          <a:bodyPr wrap="square" rtlCol="0">
            <a:spAutoFit/>
          </a:bodyPr>
          <a:lstStyle/>
          <a:p>
            <a:r>
              <a:rPr lang="en-US" dirty="0" smtClean="0">
                <a:solidFill>
                  <a:schemeClr val="accent3">
                    <a:lumMod val="75000"/>
                  </a:schemeClr>
                </a:solidFill>
              </a:rPr>
              <a:t> </a:t>
            </a:r>
            <a:endParaRPr lang="en-US" dirty="0">
              <a:solidFill>
                <a:schemeClr val="accent4">
                  <a:lumMod val="60000"/>
                  <a:lumOff val="40000"/>
                </a:schemeClr>
              </a:solidFill>
            </a:endParaRPr>
          </a:p>
        </p:txBody>
      </p:sp>
      <p:sp>
        <p:nvSpPr>
          <p:cNvPr id="3" name="Parallelogram 2"/>
          <p:cNvSpPr/>
          <p:nvPr/>
        </p:nvSpPr>
        <p:spPr>
          <a:xfrm>
            <a:off x="241429" y="3527613"/>
            <a:ext cx="2730500" cy="461796"/>
          </a:xfrm>
          <a:prstGeom prst="parallelogram">
            <a:avLst>
              <a:gd name="adj" fmla="val 136124"/>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a:endCxn id="16" idx="2"/>
          </p:cNvCxnSpPr>
          <p:nvPr/>
        </p:nvCxnSpPr>
        <p:spPr>
          <a:xfrm>
            <a:off x="2334904" y="4038600"/>
            <a:ext cx="774408" cy="229947"/>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68" name="Freeform 67"/>
          <p:cNvSpPr/>
          <p:nvPr/>
        </p:nvSpPr>
        <p:spPr>
          <a:xfrm>
            <a:off x="1424037" y="2822081"/>
            <a:ext cx="372206" cy="354502"/>
          </a:xfrm>
          <a:custGeom>
            <a:avLst/>
            <a:gdLst>
              <a:gd name="connsiteX0" fmla="*/ 0 w 504378"/>
              <a:gd name="connsiteY0" fmla="*/ 368102 h 490498"/>
              <a:gd name="connsiteX1" fmla="*/ 15301 w 504378"/>
              <a:gd name="connsiteY1" fmla="*/ 276305 h 490498"/>
              <a:gd name="connsiteX2" fmla="*/ 30601 w 504378"/>
              <a:gd name="connsiteY2" fmla="*/ 230406 h 490498"/>
              <a:gd name="connsiteX3" fmla="*/ 45902 w 504378"/>
              <a:gd name="connsiteY3" fmla="*/ 169208 h 490498"/>
              <a:gd name="connsiteX4" fmla="*/ 61202 w 504378"/>
              <a:gd name="connsiteY4" fmla="*/ 123310 h 490498"/>
              <a:gd name="connsiteX5" fmla="*/ 76503 w 504378"/>
              <a:gd name="connsiteY5" fmla="*/ 62112 h 490498"/>
              <a:gd name="connsiteX6" fmla="*/ 214208 w 504378"/>
              <a:gd name="connsiteY6" fmla="*/ 46813 h 490498"/>
              <a:gd name="connsiteX7" fmla="*/ 260110 w 504378"/>
              <a:gd name="connsiteY7" fmla="*/ 16214 h 490498"/>
              <a:gd name="connsiteX8" fmla="*/ 397815 w 504378"/>
              <a:gd name="connsiteY8" fmla="*/ 46813 h 490498"/>
              <a:gd name="connsiteX9" fmla="*/ 443717 w 504378"/>
              <a:gd name="connsiteY9" fmla="*/ 77412 h 490498"/>
              <a:gd name="connsiteX10" fmla="*/ 474318 w 504378"/>
              <a:gd name="connsiteY10" fmla="*/ 490498 h 4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378" h="490498">
                <a:moveTo>
                  <a:pt x="0" y="368102"/>
                </a:moveTo>
                <a:cubicBezTo>
                  <a:pt x="5100" y="337503"/>
                  <a:pt x="8571" y="306587"/>
                  <a:pt x="15301" y="276305"/>
                </a:cubicBezTo>
                <a:cubicBezTo>
                  <a:pt x="18800" y="260562"/>
                  <a:pt x="26170" y="245913"/>
                  <a:pt x="30601" y="230406"/>
                </a:cubicBezTo>
                <a:cubicBezTo>
                  <a:pt x="36378" y="210188"/>
                  <a:pt x="40125" y="189426"/>
                  <a:pt x="45902" y="169208"/>
                </a:cubicBezTo>
                <a:cubicBezTo>
                  <a:pt x="50333" y="153702"/>
                  <a:pt x="56771" y="138816"/>
                  <a:pt x="61202" y="123310"/>
                </a:cubicBezTo>
                <a:cubicBezTo>
                  <a:pt x="66979" y="103092"/>
                  <a:pt x="57695" y="71515"/>
                  <a:pt x="76503" y="62112"/>
                </a:cubicBezTo>
                <a:cubicBezTo>
                  <a:pt x="117812" y="41459"/>
                  <a:pt x="168306" y="51913"/>
                  <a:pt x="214208" y="46813"/>
                </a:cubicBezTo>
                <a:cubicBezTo>
                  <a:pt x="229509" y="36613"/>
                  <a:pt x="241834" y="18245"/>
                  <a:pt x="260110" y="16214"/>
                </a:cubicBezTo>
                <a:cubicBezTo>
                  <a:pt x="279345" y="14077"/>
                  <a:pt x="368479" y="32146"/>
                  <a:pt x="397815" y="46813"/>
                </a:cubicBezTo>
                <a:cubicBezTo>
                  <a:pt x="414263" y="55036"/>
                  <a:pt x="428416" y="67212"/>
                  <a:pt x="443717" y="77412"/>
                </a:cubicBezTo>
                <a:cubicBezTo>
                  <a:pt x="559188" y="-95784"/>
                  <a:pt x="474318" y="13125"/>
                  <a:pt x="474318" y="490498"/>
                </a:cubicBez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Smiley Face 68"/>
          <p:cNvSpPr/>
          <p:nvPr/>
        </p:nvSpPr>
        <p:spPr>
          <a:xfrm>
            <a:off x="1501011" y="2834909"/>
            <a:ext cx="218097" cy="243726"/>
          </a:xfrm>
          <a:prstGeom prst="smileyFac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Isosceles Triangle 69"/>
          <p:cNvSpPr/>
          <p:nvPr/>
        </p:nvSpPr>
        <p:spPr>
          <a:xfrm>
            <a:off x="1533244" y="2964962"/>
            <a:ext cx="134548" cy="460021"/>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p:nvPr/>
        </p:nvCxnSpPr>
        <p:spPr>
          <a:xfrm flipH="1">
            <a:off x="1497635" y="3424983"/>
            <a:ext cx="56457" cy="21807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70" idx="3"/>
          </p:cNvCxnSpPr>
          <p:nvPr/>
        </p:nvCxnSpPr>
        <p:spPr>
          <a:xfrm>
            <a:off x="1600518" y="3424983"/>
            <a:ext cx="49518" cy="24219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7" name="Smiley Face 76"/>
          <p:cNvSpPr/>
          <p:nvPr/>
        </p:nvSpPr>
        <p:spPr>
          <a:xfrm>
            <a:off x="747199" y="3014518"/>
            <a:ext cx="137707" cy="270650"/>
          </a:xfrm>
          <a:prstGeom prst="smileyFac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833589" y="3317300"/>
            <a:ext cx="1" cy="31293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573479" y="3643053"/>
            <a:ext cx="251848" cy="22561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833589" y="3643053"/>
            <a:ext cx="214207" cy="22561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747199" y="3317300"/>
            <a:ext cx="253476" cy="21031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7" name="Parallelogram 86"/>
          <p:cNvSpPr/>
          <p:nvPr/>
        </p:nvSpPr>
        <p:spPr>
          <a:xfrm>
            <a:off x="4335492" y="3357777"/>
            <a:ext cx="2730500" cy="461796"/>
          </a:xfrm>
          <a:prstGeom prst="parallelogram">
            <a:avLst>
              <a:gd name="adj" fmla="val 136124"/>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Freeform 87"/>
          <p:cNvSpPr/>
          <p:nvPr/>
        </p:nvSpPr>
        <p:spPr>
          <a:xfrm>
            <a:off x="5518100" y="2652245"/>
            <a:ext cx="372206" cy="192437"/>
          </a:xfrm>
          <a:custGeom>
            <a:avLst/>
            <a:gdLst>
              <a:gd name="connsiteX0" fmla="*/ 0 w 504378"/>
              <a:gd name="connsiteY0" fmla="*/ 368102 h 490498"/>
              <a:gd name="connsiteX1" fmla="*/ 15301 w 504378"/>
              <a:gd name="connsiteY1" fmla="*/ 276305 h 490498"/>
              <a:gd name="connsiteX2" fmla="*/ 30601 w 504378"/>
              <a:gd name="connsiteY2" fmla="*/ 230406 h 490498"/>
              <a:gd name="connsiteX3" fmla="*/ 45902 w 504378"/>
              <a:gd name="connsiteY3" fmla="*/ 169208 h 490498"/>
              <a:gd name="connsiteX4" fmla="*/ 61202 w 504378"/>
              <a:gd name="connsiteY4" fmla="*/ 123310 h 490498"/>
              <a:gd name="connsiteX5" fmla="*/ 76503 w 504378"/>
              <a:gd name="connsiteY5" fmla="*/ 62112 h 490498"/>
              <a:gd name="connsiteX6" fmla="*/ 214208 w 504378"/>
              <a:gd name="connsiteY6" fmla="*/ 46813 h 490498"/>
              <a:gd name="connsiteX7" fmla="*/ 260110 w 504378"/>
              <a:gd name="connsiteY7" fmla="*/ 16214 h 490498"/>
              <a:gd name="connsiteX8" fmla="*/ 397815 w 504378"/>
              <a:gd name="connsiteY8" fmla="*/ 46813 h 490498"/>
              <a:gd name="connsiteX9" fmla="*/ 443717 w 504378"/>
              <a:gd name="connsiteY9" fmla="*/ 77412 h 490498"/>
              <a:gd name="connsiteX10" fmla="*/ 474318 w 504378"/>
              <a:gd name="connsiteY10" fmla="*/ 490498 h 4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378" h="490498">
                <a:moveTo>
                  <a:pt x="0" y="368102"/>
                </a:moveTo>
                <a:cubicBezTo>
                  <a:pt x="5100" y="337503"/>
                  <a:pt x="8571" y="306587"/>
                  <a:pt x="15301" y="276305"/>
                </a:cubicBezTo>
                <a:cubicBezTo>
                  <a:pt x="18800" y="260562"/>
                  <a:pt x="26170" y="245913"/>
                  <a:pt x="30601" y="230406"/>
                </a:cubicBezTo>
                <a:cubicBezTo>
                  <a:pt x="36378" y="210188"/>
                  <a:pt x="40125" y="189426"/>
                  <a:pt x="45902" y="169208"/>
                </a:cubicBezTo>
                <a:cubicBezTo>
                  <a:pt x="50333" y="153702"/>
                  <a:pt x="56771" y="138816"/>
                  <a:pt x="61202" y="123310"/>
                </a:cubicBezTo>
                <a:cubicBezTo>
                  <a:pt x="66979" y="103092"/>
                  <a:pt x="57695" y="71515"/>
                  <a:pt x="76503" y="62112"/>
                </a:cubicBezTo>
                <a:cubicBezTo>
                  <a:pt x="117812" y="41459"/>
                  <a:pt x="168306" y="51913"/>
                  <a:pt x="214208" y="46813"/>
                </a:cubicBezTo>
                <a:cubicBezTo>
                  <a:pt x="229509" y="36613"/>
                  <a:pt x="241834" y="18245"/>
                  <a:pt x="260110" y="16214"/>
                </a:cubicBezTo>
                <a:cubicBezTo>
                  <a:pt x="279345" y="14077"/>
                  <a:pt x="368479" y="32146"/>
                  <a:pt x="397815" y="46813"/>
                </a:cubicBezTo>
                <a:cubicBezTo>
                  <a:pt x="414263" y="55036"/>
                  <a:pt x="428416" y="67212"/>
                  <a:pt x="443717" y="77412"/>
                </a:cubicBezTo>
                <a:cubicBezTo>
                  <a:pt x="559188" y="-95784"/>
                  <a:pt x="474318" y="13125"/>
                  <a:pt x="474318" y="490498"/>
                </a:cubicBezTo>
              </a:path>
            </a:pathLst>
          </a:cu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Smiley Face 88"/>
          <p:cNvSpPr/>
          <p:nvPr/>
        </p:nvSpPr>
        <p:spPr>
          <a:xfrm>
            <a:off x="5595074" y="2665073"/>
            <a:ext cx="218097" cy="243726"/>
          </a:xfrm>
          <a:prstGeom prst="smileyFac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Isosceles Triangle 89"/>
          <p:cNvSpPr/>
          <p:nvPr/>
        </p:nvSpPr>
        <p:spPr>
          <a:xfrm>
            <a:off x="4844421" y="3055157"/>
            <a:ext cx="134548" cy="460021"/>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1" name="Straight Connector 90"/>
          <p:cNvCxnSpPr/>
          <p:nvPr/>
        </p:nvCxnSpPr>
        <p:spPr>
          <a:xfrm flipH="1">
            <a:off x="4847616" y="3434739"/>
            <a:ext cx="56457" cy="21807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4950499" y="3434739"/>
            <a:ext cx="49518" cy="24219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93" name="Smiley Face 92"/>
          <p:cNvSpPr/>
          <p:nvPr/>
        </p:nvSpPr>
        <p:spPr>
          <a:xfrm>
            <a:off x="4841262" y="2844682"/>
            <a:ext cx="137707" cy="270650"/>
          </a:xfrm>
          <a:prstGeom prst="smileyFac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a:endCxn id="42" idx="8"/>
          </p:cNvCxnSpPr>
          <p:nvPr/>
        </p:nvCxnSpPr>
        <p:spPr>
          <a:xfrm flipH="1">
            <a:off x="4770237" y="3855006"/>
            <a:ext cx="360659" cy="230407"/>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100" name="Freeform 99"/>
          <p:cNvSpPr/>
          <p:nvPr/>
        </p:nvSpPr>
        <p:spPr>
          <a:xfrm>
            <a:off x="4694702" y="2795126"/>
            <a:ext cx="372206" cy="354502"/>
          </a:xfrm>
          <a:custGeom>
            <a:avLst/>
            <a:gdLst>
              <a:gd name="connsiteX0" fmla="*/ 0 w 504378"/>
              <a:gd name="connsiteY0" fmla="*/ 368102 h 490498"/>
              <a:gd name="connsiteX1" fmla="*/ 15301 w 504378"/>
              <a:gd name="connsiteY1" fmla="*/ 276305 h 490498"/>
              <a:gd name="connsiteX2" fmla="*/ 30601 w 504378"/>
              <a:gd name="connsiteY2" fmla="*/ 230406 h 490498"/>
              <a:gd name="connsiteX3" fmla="*/ 45902 w 504378"/>
              <a:gd name="connsiteY3" fmla="*/ 169208 h 490498"/>
              <a:gd name="connsiteX4" fmla="*/ 61202 w 504378"/>
              <a:gd name="connsiteY4" fmla="*/ 123310 h 490498"/>
              <a:gd name="connsiteX5" fmla="*/ 76503 w 504378"/>
              <a:gd name="connsiteY5" fmla="*/ 62112 h 490498"/>
              <a:gd name="connsiteX6" fmla="*/ 214208 w 504378"/>
              <a:gd name="connsiteY6" fmla="*/ 46813 h 490498"/>
              <a:gd name="connsiteX7" fmla="*/ 260110 w 504378"/>
              <a:gd name="connsiteY7" fmla="*/ 16214 h 490498"/>
              <a:gd name="connsiteX8" fmla="*/ 397815 w 504378"/>
              <a:gd name="connsiteY8" fmla="*/ 46813 h 490498"/>
              <a:gd name="connsiteX9" fmla="*/ 443717 w 504378"/>
              <a:gd name="connsiteY9" fmla="*/ 77412 h 490498"/>
              <a:gd name="connsiteX10" fmla="*/ 474318 w 504378"/>
              <a:gd name="connsiteY10" fmla="*/ 490498 h 4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378" h="490498">
                <a:moveTo>
                  <a:pt x="0" y="368102"/>
                </a:moveTo>
                <a:cubicBezTo>
                  <a:pt x="5100" y="337503"/>
                  <a:pt x="8571" y="306587"/>
                  <a:pt x="15301" y="276305"/>
                </a:cubicBezTo>
                <a:cubicBezTo>
                  <a:pt x="18800" y="260562"/>
                  <a:pt x="26170" y="245913"/>
                  <a:pt x="30601" y="230406"/>
                </a:cubicBezTo>
                <a:cubicBezTo>
                  <a:pt x="36378" y="210188"/>
                  <a:pt x="40125" y="189426"/>
                  <a:pt x="45902" y="169208"/>
                </a:cubicBezTo>
                <a:cubicBezTo>
                  <a:pt x="50333" y="153702"/>
                  <a:pt x="56771" y="138816"/>
                  <a:pt x="61202" y="123310"/>
                </a:cubicBezTo>
                <a:cubicBezTo>
                  <a:pt x="66979" y="103092"/>
                  <a:pt x="57695" y="71515"/>
                  <a:pt x="76503" y="62112"/>
                </a:cubicBezTo>
                <a:cubicBezTo>
                  <a:pt x="117812" y="41459"/>
                  <a:pt x="168306" y="51913"/>
                  <a:pt x="214208" y="46813"/>
                </a:cubicBezTo>
                <a:cubicBezTo>
                  <a:pt x="229509" y="36613"/>
                  <a:pt x="241834" y="18245"/>
                  <a:pt x="260110" y="16214"/>
                </a:cubicBezTo>
                <a:cubicBezTo>
                  <a:pt x="279345" y="14077"/>
                  <a:pt x="368479" y="32146"/>
                  <a:pt x="397815" y="46813"/>
                </a:cubicBezTo>
                <a:cubicBezTo>
                  <a:pt x="414263" y="55036"/>
                  <a:pt x="428416" y="67212"/>
                  <a:pt x="443717" y="77412"/>
                </a:cubicBezTo>
                <a:cubicBezTo>
                  <a:pt x="559188" y="-95784"/>
                  <a:pt x="474318" y="13125"/>
                  <a:pt x="474318" y="490498"/>
                </a:cubicBez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Isosceles Triangle 100"/>
          <p:cNvSpPr/>
          <p:nvPr/>
        </p:nvSpPr>
        <p:spPr>
          <a:xfrm>
            <a:off x="5626688" y="2946572"/>
            <a:ext cx="263618" cy="568606"/>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2" name="Parallelogram 101"/>
          <p:cNvSpPr/>
          <p:nvPr/>
        </p:nvSpPr>
        <p:spPr>
          <a:xfrm>
            <a:off x="6044093" y="1779953"/>
            <a:ext cx="2089606" cy="461796"/>
          </a:xfrm>
          <a:prstGeom prst="parallelogram">
            <a:avLst>
              <a:gd name="adj" fmla="val 136124"/>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3" name="Straight Connector 102"/>
          <p:cNvCxnSpPr/>
          <p:nvPr/>
        </p:nvCxnSpPr>
        <p:spPr>
          <a:xfrm flipH="1">
            <a:off x="5992940" y="2306634"/>
            <a:ext cx="360659" cy="230407"/>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107" name="Freeform 106"/>
          <p:cNvSpPr/>
          <p:nvPr/>
        </p:nvSpPr>
        <p:spPr>
          <a:xfrm>
            <a:off x="6353599" y="1633620"/>
            <a:ext cx="255828" cy="89480"/>
          </a:xfrm>
          <a:custGeom>
            <a:avLst/>
            <a:gdLst>
              <a:gd name="connsiteX0" fmla="*/ 0 w 504378"/>
              <a:gd name="connsiteY0" fmla="*/ 368102 h 490498"/>
              <a:gd name="connsiteX1" fmla="*/ 15301 w 504378"/>
              <a:gd name="connsiteY1" fmla="*/ 276305 h 490498"/>
              <a:gd name="connsiteX2" fmla="*/ 30601 w 504378"/>
              <a:gd name="connsiteY2" fmla="*/ 230406 h 490498"/>
              <a:gd name="connsiteX3" fmla="*/ 45902 w 504378"/>
              <a:gd name="connsiteY3" fmla="*/ 169208 h 490498"/>
              <a:gd name="connsiteX4" fmla="*/ 61202 w 504378"/>
              <a:gd name="connsiteY4" fmla="*/ 123310 h 490498"/>
              <a:gd name="connsiteX5" fmla="*/ 76503 w 504378"/>
              <a:gd name="connsiteY5" fmla="*/ 62112 h 490498"/>
              <a:gd name="connsiteX6" fmla="*/ 214208 w 504378"/>
              <a:gd name="connsiteY6" fmla="*/ 46813 h 490498"/>
              <a:gd name="connsiteX7" fmla="*/ 260110 w 504378"/>
              <a:gd name="connsiteY7" fmla="*/ 16214 h 490498"/>
              <a:gd name="connsiteX8" fmla="*/ 397815 w 504378"/>
              <a:gd name="connsiteY8" fmla="*/ 46813 h 490498"/>
              <a:gd name="connsiteX9" fmla="*/ 443717 w 504378"/>
              <a:gd name="connsiteY9" fmla="*/ 77412 h 490498"/>
              <a:gd name="connsiteX10" fmla="*/ 474318 w 504378"/>
              <a:gd name="connsiteY10" fmla="*/ 490498 h 4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378" h="490498">
                <a:moveTo>
                  <a:pt x="0" y="368102"/>
                </a:moveTo>
                <a:cubicBezTo>
                  <a:pt x="5100" y="337503"/>
                  <a:pt x="8571" y="306587"/>
                  <a:pt x="15301" y="276305"/>
                </a:cubicBezTo>
                <a:cubicBezTo>
                  <a:pt x="18800" y="260562"/>
                  <a:pt x="26170" y="245913"/>
                  <a:pt x="30601" y="230406"/>
                </a:cubicBezTo>
                <a:cubicBezTo>
                  <a:pt x="36378" y="210188"/>
                  <a:pt x="40125" y="189426"/>
                  <a:pt x="45902" y="169208"/>
                </a:cubicBezTo>
                <a:cubicBezTo>
                  <a:pt x="50333" y="153702"/>
                  <a:pt x="56771" y="138816"/>
                  <a:pt x="61202" y="123310"/>
                </a:cubicBezTo>
                <a:cubicBezTo>
                  <a:pt x="66979" y="103092"/>
                  <a:pt x="57695" y="71515"/>
                  <a:pt x="76503" y="62112"/>
                </a:cubicBezTo>
                <a:cubicBezTo>
                  <a:pt x="117812" y="41459"/>
                  <a:pt x="168306" y="51913"/>
                  <a:pt x="214208" y="46813"/>
                </a:cubicBezTo>
                <a:cubicBezTo>
                  <a:pt x="229509" y="36613"/>
                  <a:pt x="241834" y="18245"/>
                  <a:pt x="260110" y="16214"/>
                </a:cubicBezTo>
                <a:cubicBezTo>
                  <a:pt x="279345" y="14077"/>
                  <a:pt x="368479" y="32146"/>
                  <a:pt x="397815" y="46813"/>
                </a:cubicBezTo>
                <a:cubicBezTo>
                  <a:pt x="414263" y="55036"/>
                  <a:pt x="428416" y="67212"/>
                  <a:pt x="443717" y="77412"/>
                </a:cubicBezTo>
                <a:cubicBezTo>
                  <a:pt x="559188" y="-95784"/>
                  <a:pt x="474318" y="13125"/>
                  <a:pt x="474318" y="490498"/>
                </a:cubicBezTo>
              </a:path>
            </a:pathLst>
          </a:cu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Smiley Face 107"/>
          <p:cNvSpPr/>
          <p:nvPr/>
        </p:nvSpPr>
        <p:spPr>
          <a:xfrm>
            <a:off x="6392086" y="1670215"/>
            <a:ext cx="149904" cy="113328"/>
          </a:xfrm>
          <a:prstGeom prst="smileyFac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Isosceles Triangle 108"/>
          <p:cNvSpPr/>
          <p:nvPr/>
        </p:nvSpPr>
        <p:spPr>
          <a:xfrm>
            <a:off x="7088292" y="1333585"/>
            <a:ext cx="134548" cy="460021"/>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0" name="Straight Connector 109"/>
          <p:cNvCxnSpPr/>
          <p:nvPr/>
        </p:nvCxnSpPr>
        <p:spPr>
          <a:xfrm flipH="1">
            <a:off x="7091487" y="1713167"/>
            <a:ext cx="56457" cy="21807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11" name="Smiley Face 110"/>
          <p:cNvSpPr/>
          <p:nvPr/>
        </p:nvSpPr>
        <p:spPr>
          <a:xfrm>
            <a:off x="7085133" y="1123110"/>
            <a:ext cx="137707" cy="270650"/>
          </a:xfrm>
          <a:prstGeom prst="smileyFac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Freeform 111"/>
          <p:cNvSpPr/>
          <p:nvPr/>
        </p:nvSpPr>
        <p:spPr>
          <a:xfrm>
            <a:off x="7065991" y="1073554"/>
            <a:ext cx="156849" cy="354502"/>
          </a:xfrm>
          <a:custGeom>
            <a:avLst/>
            <a:gdLst>
              <a:gd name="connsiteX0" fmla="*/ 0 w 504378"/>
              <a:gd name="connsiteY0" fmla="*/ 368102 h 490498"/>
              <a:gd name="connsiteX1" fmla="*/ 15301 w 504378"/>
              <a:gd name="connsiteY1" fmla="*/ 276305 h 490498"/>
              <a:gd name="connsiteX2" fmla="*/ 30601 w 504378"/>
              <a:gd name="connsiteY2" fmla="*/ 230406 h 490498"/>
              <a:gd name="connsiteX3" fmla="*/ 45902 w 504378"/>
              <a:gd name="connsiteY3" fmla="*/ 169208 h 490498"/>
              <a:gd name="connsiteX4" fmla="*/ 61202 w 504378"/>
              <a:gd name="connsiteY4" fmla="*/ 123310 h 490498"/>
              <a:gd name="connsiteX5" fmla="*/ 76503 w 504378"/>
              <a:gd name="connsiteY5" fmla="*/ 62112 h 490498"/>
              <a:gd name="connsiteX6" fmla="*/ 214208 w 504378"/>
              <a:gd name="connsiteY6" fmla="*/ 46813 h 490498"/>
              <a:gd name="connsiteX7" fmla="*/ 260110 w 504378"/>
              <a:gd name="connsiteY7" fmla="*/ 16214 h 490498"/>
              <a:gd name="connsiteX8" fmla="*/ 397815 w 504378"/>
              <a:gd name="connsiteY8" fmla="*/ 46813 h 490498"/>
              <a:gd name="connsiteX9" fmla="*/ 443717 w 504378"/>
              <a:gd name="connsiteY9" fmla="*/ 77412 h 490498"/>
              <a:gd name="connsiteX10" fmla="*/ 474318 w 504378"/>
              <a:gd name="connsiteY10" fmla="*/ 490498 h 4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378" h="490498">
                <a:moveTo>
                  <a:pt x="0" y="368102"/>
                </a:moveTo>
                <a:cubicBezTo>
                  <a:pt x="5100" y="337503"/>
                  <a:pt x="8571" y="306587"/>
                  <a:pt x="15301" y="276305"/>
                </a:cubicBezTo>
                <a:cubicBezTo>
                  <a:pt x="18800" y="260562"/>
                  <a:pt x="26170" y="245913"/>
                  <a:pt x="30601" y="230406"/>
                </a:cubicBezTo>
                <a:cubicBezTo>
                  <a:pt x="36378" y="210188"/>
                  <a:pt x="40125" y="189426"/>
                  <a:pt x="45902" y="169208"/>
                </a:cubicBezTo>
                <a:cubicBezTo>
                  <a:pt x="50333" y="153702"/>
                  <a:pt x="56771" y="138816"/>
                  <a:pt x="61202" y="123310"/>
                </a:cubicBezTo>
                <a:cubicBezTo>
                  <a:pt x="66979" y="103092"/>
                  <a:pt x="57695" y="71515"/>
                  <a:pt x="76503" y="62112"/>
                </a:cubicBezTo>
                <a:cubicBezTo>
                  <a:pt x="117812" y="41459"/>
                  <a:pt x="168306" y="51913"/>
                  <a:pt x="214208" y="46813"/>
                </a:cubicBezTo>
                <a:cubicBezTo>
                  <a:pt x="229509" y="36613"/>
                  <a:pt x="241834" y="18245"/>
                  <a:pt x="260110" y="16214"/>
                </a:cubicBezTo>
                <a:cubicBezTo>
                  <a:pt x="279345" y="14077"/>
                  <a:pt x="368479" y="32146"/>
                  <a:pt x="397815" y="46813"/>
                </a:cubicBezTo>
                <a:cubicBezTo>
                  <a:pt x="414263" y="55036"/>
                  <a:pt x="428416" y="67212"/>
                  <a:pt x="443717" y="77412"/>
                </a:cubicBezTo>
                <a:cubicBezTo>
                  <a:pt x="559188" y="-95784"/>
                  <a:pt x="474318" y="13125"/>
                  <a:pt x="474318" y="490498"/>
                </a:cubicBezTo>
              </a:path>
            </a:pathLst>
          </a:cu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Isosceles Triangle 112"/>
          <p:cNvSpPr/>
          <p:nvPr/>
        </p:nvSpPr>
        <p:spPr>
          <a:xfrm>
            <a:off x="6398041" y="1836262"/>
            <a:ext cx="181192" cy="264391"/>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14" name="Straight Connector 113"/>
          <p:cNvCxnSpPr/>
          <p:nvPr/>
        </p:nvCxnSpPr>
        <p:spPr>
          <a:xfrm>
            <a:off x="7170206" y="1713167"/>
            <a:ext cx="49518" cy="24219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0365109"/>
      </p:ext>
    </p:extLst>
  </p:cSld>
  <p:clrMapOvr>
    <a:masterClrMapping/>
  </p:clrMapOvr>
  <mc:AlternateContent xmlns:mc="http://schemas.openxmlformats.org/markup-compatibility/2006" xmlns:p14="http://schemas.microsoft.com/office/powerpoint/2010/main">
    <mc:Choice Requires="p14">
      <p:transition spd="slow" p14:dur="2000" advTm="3723"/>
    </mc:Choice>
    <mc:Fallback xmlns="">
      <p:transition xmlns:p14="http://schemas.microsoft.com/office/powerpoint/2010/main" spd="slow" advTm="3723"/>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Combinatorial Frame</a:t>
            </a:r>
            <a:endParaRPr lang="en-US" dirty="0"/>
          </a:p>
        </p:txBody>
      </p:sp>
      <p:pic>
        <p:nvPicPr>
          <p:cNvPr id="6" name="Picture 5"/>
          <p:cNvPicPr>
            <a:picLocks noChangeAspect="1"/>
          </p:cNvPicPr>
          <p:nvPr/>
        </p:nvPicPr>
        <p:blipFill>
          <a:blip r:embed="rId2"/>
          <a:stretch>
            <a:fillRect/>
          </a:stretch>
        </p:blipFill>
        <p:spPr>
          <a:xfrm>
            <a:off x="3520276" y="1417638"/>
            <a:ext cx="1803837" cy="949248"/>
          </a:xfrm>
          <a:prstGeom prst="rect">
            <a:avLst/>
          </a:prstGeom>
        </p:spPr>
      </p:pic>
      <p:pic>
        <p:nvPicPr>
          <p:cNvPr id="7" name="Picture 6"/>
          <p:cNvPicPr>
            <a:picLocks noChangeAspect="1"/>
          </p:cNvPicPr>
          <p:nvPr/>
        </p:nvPicPr>
        <p:blipFill>
          <a:blip r:embed="rId3"/>
          <a:stretch>
            <a:fillRect/>
          </a:stretch>
        </p:blipFill>
        <p:spPr>
          <a:xfrm>
            <a:off x="466933" y="4509262"/>
            <a:ext cx="1932128" cy="1174068"/>
          </a:xfrm>
          <a:prstGeom prst="rect">
            <a:avLst/>
          </a:prstGeom>
        </p:spPr>
      </p:pic>
      <p:cxnSp>
        <p:nvCxnSpPr>
          <p:cNvPr id="11" name="Straight Arrow Connector 10"/>
          <p:cNvCxnSpPr/>
          <p:nvPr/>
        </p:nvCxnSpPr>
        <p:spPr>
          <a:xfrm flipV="1">
            <a:off x="1513844" y="2366886"/>
            <a:ext cx="1821744" cy="20458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398387" y="3060744"/>
            <a:ext cx="846726" cy="369332"/>
          </a:xfrm>
          <a:prstGeom prst="rect">
            <a:avLst/>
          </a:prstGeom>
          <a:noFill/>
        </p:spPr>
        <p:txBody>
          <a:bodyPr wrap="square" rtlCol="0">
            <a:spAutoFit/>
          </a:bodyPr>
          <a:lstStyle/>
          <a:p>
            <a:r>
              <a:rPr lang="en-US" dirty="0" smtClean="0"/>
              <a:t>Bigger</a:t>
            </a:r>
            <a:endParaRPr lang="en-US" dirty="0"/>
          </a:p>
        </p:txBody>
      </p:sp>
      <p:cxnSp>
        <p:nvCxnSpPr>
          <p:cNvPr id="14" name="Straight Arrow Connector 13"/>
          <p:cNvCxnSpPr/>
          <p:nvPr/>
        </p:nvCxnSpPr>
        <p:spPr>
          <a:xfrm flipH="1">
            <a:off x="1783260" y="2548520"/>
            <a:ext cx="1642132" cy="1864203"/>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912226" y="3417245"/>
            <a:ext cx="949359" cy="369332"/>
          </a:xfrm>
          <a:prstGeom prst="rect">
            <a:avLst/>
          </a:prstGeom>
          <a:noFill/>
        </p:spPr>
        <p:txBody>
          <a:bodyPr wrap="square" rtlCol="0">
            <a:spAutoFit/>
          </a:bodyPr>
          <a:lstStyle/>
          <a:p>
            <a:r>
              <a:rPr lang="en-US" dirty="0" smtClean="0"/>
              <a:t>Smaller</a:t>
            </a:r>
            <a:endParaRPr lang="en-US" dirty="0"/>
          </a:p>
        </p:txBody>
      </p:sp>
      <p:cxnSp>
        <p:nvCxnSpPr>
          <p:cNvPr id="19" name="Straight Arrow Connector 18"/>
          <p:cNvCxnSpPr/>
          <p:nvPr/>
        </p:nvCxnSpPr>
        <p:spPr>
          <a:xfrm flipH="1" flipV="1">
            <a:off x="5040297" y="2519286"/>
            <a:ext cx="1605213" cy="2045838"/>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5324113" y="2519286"/>
            <a:ext cx="1577987" cy="20458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137313" y="3443782"/>
            <a:ext cx="1063273" cy="369332"/>
          </a:xfrm>
          <a:prstGeom prst="rect">
            <a:avLst/>
          </a:prstGeom>
          <a:noFill/>
        </p:spPr>
        <p:txBody>
          <a:bodyPr wrap="square" rtlCol="0">
            <a:spAutoFit/>
          </a:bodyPr>
          <a:lstStyle/>
          <a:p>
            <a:r>
              <a:rPr lang="en-US" dirty="0" smtClean="0"/>
              <a:t>Is</a:t>
            </a:r>
            <a:endParaRPr lang="en-US" dirty="0"/>
          </a:p>
        </p:txBody>
      </p:sp>
      <p:sp>
        <p:nvSpPr>
          <p:cNvPr id="25" name="TextBox 24"/>
          <p:cNvSpPr txBox="1"/>
          <p:nvPr/>
        </p:nvSpPr>
        <p:spPr>
          <a:xfrm>
            <a:off x="6200586" y="3074450"/>
            <a:ext cx="1063273" cy="369332"/>
          </a:xfrm>
          <a:prstGeom prst="rect">
            <a:avLst/>
          </a:prstGeom>
          <a:noFill/>
        </p:spPr>
        <p:txBody>
          <a:bodyPr wrap="square" rtlCol="0">
            <a:spAutoFit/>
          </a:bodyPr>
          <a:lstStyle/>
          <a:p>
            <a:r>
              <a:rPr lang="en-US" dirty="0" smtClean="0"/>
              <a:t>Is</a:t>
            </a:r>
            <a:endParaRPr lang="en-US" dirty="0"/>
          </a:p>
        </p:txBody>
      </p:sp>
      <p:pic>
        <p:nvPicPr>
          <p:cNvPr id="10" name="Picture 9"/>
          <p:cNvPicPr>
            <a:picLocks noChangeAspect="1"/>
          </p:cNvPicPr>
          <p:nvPr/>
        </p:nvPicPr>
        <p:blipFill>
          <a:blip r:embed="rId4"/>
          <a:stretch>
            <a:fillRect/>
          </a:stretch>
        </p:blipFill>
        <p:spPr>
          <a:xfrm>
            <a:off x="6288959" y="4412724"/>
            <a:ext cx="1949800" cy="1708618"/>
          </a:xfrm>
          <a:prstGeom prst="rect">
            <a:avLst/>
          </a:prstGeom>
        </p:spPr>
      </p:pic>
      <p:cxnSp>
        <p:nvCxnSpPr>
          <p:cNvPr id="17" name="Straight Arrow Connector 16"/>
          <p:cNvCxnSpPr/>
          <p:nvPr/>
        </p:nvCxnSpPr>
        <p:spPr>
          <a:xfrm>
            <a:off x="2527349" y="4746243"/>
            <a:ext cx="3964217" cy="38483"/>
          </a:xfrm>
          <a:prstGeom prst="straightConnector1">
            <a:avLst/>
          </a:prstGeom>
          <a:ln>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538630" y="5014095"/>
            <a:ext cx="3964217" cy="38483"/>
          </a:xfrm>
          <a:prstGeom prst="straightConnector1">
            <a:avLst/>
          </a:prstGeom>
          <a:ln>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861585" y="4523850"/>
            <a:ext cx="1063273" cy="369332"/>
          </a:xfrm>
          <a:prstGeom prst="rect">
            <a:avLst/>
          </a:prstGeom>
          <a:solidFill>
            <a:schemeClr val="bg1"/>
          </a:solidFill>
        </p:spPr>
        <p:txBody>
          <a:bodyPr wrap="square" rtlCol="0">
            <a:spAutoFit/>
          </a:bodyPr>
          <a:lstStyle/>
          <a:p>
            <a:r>
              <a:rPr lang="en-US" dirty="0"/>
              <a:t> </a:t>
            </a:r>
            <a:r>
              <a:rPr lang="en-US" dirty="0" smtClean="0"/>
              <a:t>   Not</a:t>
            </a:r>
            <a:endParaRPr lang="en-US" dirty="0"/>
          </a:p>
        </p:txBody>
      </p:sp>
      <p:sp>
        <p:nvSpPr>
          <p:cNvPr id="37" name="TextBox 36"/>
          <p:cNvSpPr txBox="1"/>
          <p:nvPr/>
        </p:nvSpPr>
        <p:spPr>
          <a:xfrm>
            <a:off x="3860037" y="4894326"/>
            <a:ext cx="1063273" cy="369332"/>
          </a:xfrm>
          <a:prstGeom prst="rect">
            <a:avLst/>
          </a:prstGeom>
          <a:solidFill>
            <a:schemeClr val="bg1"/>
          </a:solidFill>
        </p:spPr>
        <p:txBody>
          <a:bodyPr wrap="square" rtlCol="0">
            <a:spAutoFit/>
          </a:bodyPr>
          <a:lstStyle/>
          <a:p>
            <a:r>
              <a:rPr lang="en-US" dirty="0"/>
              <a:t> </a:t>
            </a:r>
            <a:r>
              <a:rPr lang="en-US" dirty="0" smtClean="0"/>
              <a:t>   Not</a:t>
            </a:r>
            <a:endParaRPr lang="en-US" dirty="0"/>
          </a:p>
        </p:txBody>
      </p:sp>
    </p:spTree>
    <p:extLst>
      <p:ext uri="{BB962C8B-B14F-4D97-AF65-F5344CB8AC3E}">
        <p14:creationId xmlns:p14="http://schemas.microsoft.com/office/powerpoint/2010/main" val="5078420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26145" y="4613777"/>
            <a:ext cx="1803837" cy="949248"/>
          </a:xfrm>
          <a:prstGeom prst="rect">
            <a:avLst/>
          </a:prstGeom>
        </p:spPr>
      </p:pic>
      <p:pic>
        <p:nvPicPr>
          <p:cNvPr id="7" name="Picture 6"/>
          <p:cNvPicPr>
            <a:picLocks noChangeAspect="1"/>
          </p:cNvPicPr>
          <p:nvPr/>
        </p:nvPicPr>
        <p:blipFill>
          <a:blip r:embed="rId3"/>
          <a:stretch>
            <a:fillRect/>
          </a:stretch>
        </p:blipFill>
        <p:spPr>
          <a:xfrm>
            <a:off x="762000" y="1583884"/>
            <a:ext cx="1932128" cy="1174068"/>
          </a:xfrm>
          <a:prstGeom prst="rect">
            <a:avLst/>
          </a:prstGeom>
        </p:spPr>
      </p:pic>
      <p:pic>
        <p:nvPicPr>
          <p:cNvPr id="8" name="Picture 7"/>
          <p:cNvPicPr>
            <a:picLocks noChangeAspect="1"/>
          </p:cNvPicPr>
          <p:nvPr/>
        </p:nvPicPr>
        <p:blipFill>
          <a:blip r:embed="rId4"/>
          <a:stretch>
            <a:fillRect/>
          </a:stretch>
        </p:blipFill>
        <p:spPr>
          <a:xfrm>
            <a:off x="5908168" y="564418"/>
            <a:ext cx="1353146" cy="990690"/>
          </a:xfrm>
          <a:prstGeom prst="rect">
            <a:avLst/>
          </a:prstGeom>
        </p:spPr>
      </p:pic>
      <p:pic>
        <p:nvPicPr>
          <p:cNvPr id="9" name="Picture 8"/>
          <p:cNvPicPr>
            <a:picLocks noChangeAspect="1"/>
          </p:cNvPicPr>
          <p:nvPr/>
        </p:nvPicPr>
        <p:blipFill>
          <a:blip r:embed="rId4"/>
          <a:stretch>
            <a:fillRect/>
          </a:stretch>
        </p:blipFill>
        <p:spPr>
          <a:xfrm>
            <a:off x="6744095" y="3435147"/>
            <a:ext cx="1261313" cy="823656"/>
          </a:xfrm>
          <a:prstGeom prst="rect">
            <a:avLst/>
          </a:prstGeom>
        </p:spPr>
      </p:pic>
      <p:cxnSp>
        <p:nvCxnSpPr>
          <p:cNvPr id="11" name="Straight Arrow Connector 10"/>
          <p:cNvCxnSpPr/>
          <p:nvPr/>
        </p:nvCxnSpPr>
        <p:spPr>
          <a:xfrm flipV="1">
            <a:off x="1513844" y="2873401"/>
            <a:ext cx="0" cy="15393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67122" y="3232579"/>
            <a:ext cx="846726" cy="369332"/>
          </a:xfrm>
          <a:prstGeom prst="rect">
            <a:avLst/>
          </a:prstGeom>
          <a:noFill/>
        </p:spPr>
        <p:txBody>
          <a:bodyPr wrap="square" rtlCol="0">
            <a:spAutoFit/>
          </a:bodyPr>
          <a:lstStyle/>
          <a:p>
            <a:r>
              <a:rPr lang="en-US" dirty="0" smtClean="0"/>
              <a:t>Bigger</a:t>
            </a:r>
            <a:endParaRPr lang="en-US" dirty="0"/>
          </a:p>
        </p:txBody>
      </p:sp>
      <p:cxnSp>
        <p:nvCxnSpPr>
          <p:cNvPr id="14" name="Straight Arrow Connector 13"/>
          <p:cNvCxnSpPr/>
          <p:nvPr/>
        </p:nvCxnSpPr>
        <p:spPr>
          <a:xfrm>
            <a:off x="1885890" y="2873401"/>
            <a:ext cx="1" cy="1539322"/>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103985" y="3281219"/>
            <a:ext cx="949359" cy="369332"/>
          </a:xfrm>
          <a:prstGeom prst="rect">
            <a:avLst/>
          </a:prstGeom>
          <a:noFill/>
        </p:spPr>
        <p:txBody>
          <a:bodyPr wrap="square" rtlCol="0">
            <a:spAutoFit/>
          </a:bodyPr>
          <a:lstStyle/>
          <a:p>
            <a:r>
              <a:rPr lang="en-US" dirty="0" smtClean="0"/>
              <a:t>Smaller</a:t>
            </a:r>
            <a:endParaRPr lang="en-US" dirty="0"/>
          </a:p>
        </p:txBody>
      </p:sp>
      <p:cxnSp>
        <p:nvCxnSpPr>
          <p:cNvPr id="19" name="Straight Connector 18"/>
          <p:cNvCxnSpPr/>
          <p:nvPr/>
        </p:nvCxnSpPr>
        <p:spPr>
          <a:xfrm>
            <a:off x="2488864" y="2809261"/>
            <a:ext cx="196286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4451729" y="1519744"/>
            <a:ext cx="1385552" cy="128951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5078808" y="3650551"/>
            <a:ext cx="1810463" cy="2312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207972" y="4284445"/>
            <a:ext cx="1807258" cy="117253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245107" y="4258790"/>
            <a:ext cx="196286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endParaRPr lang="en-US"/>
          </a:p>
        </p:txBody>
      </p:sp>
      <p:pic>
        <p:nvPicPr>
          <p:cNvPr id="20" name="Picture 19"/>
          <p:cNvPicPr>
            <a:picLocks noChangeAspect="1"/>
          </p:cNvPicPr>
          <p:nvPr/>
        </p:nvPicPr>
        <p:blipFill>
          <a:blip r:embed="rId4"/>
          <a:stretch>
            <a:fillRect/>
          </a:stretch>
        </p:blipFill>
        <p:spPr>
          <a:xfrm>
            <a:off x="7184338" y="1064698"/>
            <a:ext cx="1706286" cy="1481100"/>
          </a:xfrm>
          <a:prstGeom prst="rect">
            <a:avLst/>
          </a:prstGeom>
        </p:spPr>
      </p:pic>
      <p:cxnSp>
        <p:nvCxnSpPr>
          <p:cNvPr id="22" name="Straight Connector 21"/>
          <p:cNvCxnSpPr/>
          <p:nvPr/>
        </p:nvCxnSpPr>
        <p:spPr>
          <a:xfrm flipV="1">
            <a:off x="4881507" y="1693254"/>
            <a:ext cx="1520255" cy="137847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4881507" y="1962635"/>
            <a:ext cx="2379807" cy="11090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5086770" y="2545798"/>
            <a:ext cx="2392644" cy="106815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p:nvPicPr>
        <p:blipFill>
          <a:blip r:embed="rId4"/>
          <a:stretch>
            <a:fillRect/>
          </a:stretch>
        </p:blipFill>
        <p:spPr>
          <a:xfrm>
            <a:off x="5943286" y="4823209"/>
            <a:ext cx="1891970" cy="1457424"/>
          </a:xfrm>
          <a:prstGeom prst="rect">
            <a:avLst/>
          </a:prstGeom>
        </p:spPr>
      </p:pic>
      <p:cxnSp>
        <p:nvCxnSpPr>
          <p:cNvPr id="31" name="Straight Connector 30"/>
          <p:cNvCxnSpPr/>
          <p:nvPr/>
        </p:nvCxnSpPr>
        <p:spPr>
          <a:xfrm flipV="1">
            <a:off x="5086770" y="4097988"/>
            <a:ext cx="1810463" cy="2312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086770" y="4121108"/>
            <a:ext cx="1314992" cy="89451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p:nvPicPr>
        <p:blipFill>
          <a:blip r:embed="rId5"/>
          <a:stretch>
            <a:fillRect/>
          </a:stretch>
        </p:blipFill>
        <p:spPr>
          <a:xfrm>
            <a:off x="7631432" y="4660898"/>
            <a:ext cx="1055368" cy="1708618"/>
          </a:xfrm>
          <a:prstGeom prst="rect">
            <a:avLst/>
          </a:prstGeom>
        </p:spPr>
      </p:pic>
      <p:pic>
        <p:nvPicPr>
          <p:cNvPr id="36" name="Picture 35"/>
          <p:cNvPicPr>
            <a:picLocks noChangeAspect="1"/>
          </p:cNvPicPr>
          <p:nvPr/>
        </p:nvPicPr>
        <p:blipFill>
          <a:blip r:embed="rId5"/>
          <a:stretch>
            <a:fillRect/>
          </a:stretch>
        </p:blipFill>
        <p:spPr>
          <a:xfrm>
            <a:off x="7835254" y="3435146"/>
            <a:ext cx="1055368" cy="1225751"/>
          </a:xfrm>
          <a:prstGeom prst="rect">
            <a:avLst/>
          </a:prstGeom>
        </p:spPr>
      </p:pic>
    </p:spTree>
    <p:extLst>
      <p:ext uri="{BB962C8B-B14F-4D97-AF65-F5344CB8AC3E}">
        <p14:creationId xmlns:p14="http://schemas.microsoft.com/office/powerpoint/2010/main" val="25684551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Relating Relations</a:t>
            </a:r>
            <a:endParaRPr lang="en-US" dirty="0"/>
          </a:p>
        </p:txBody>
      </p:sp>
      <p:pic>
        <p:nvPicPr>
          <p:cNvPr id="6" name="Picture 5"/>
          <p:cNvPicPr>
            <a:picLocks noChangeAspect="1"/>
          </p:cNvPicPr>
          <p:nvPr/>
        </p:nvPicPr>
        <p:blipFill>
          <a:blip r:embed="rId2"/>
          <a:stretch>
            <a:fillRect/>
          </a:stretch>
        </p:blipFill>
        <p:spPr>
          <a:xfrm>
            <a:off x="915952" y="1535132"/>
            <a:ext cx="1803837" cy="949248"/>
          </a:xfrm>
          <a:prstGeom prst="rect">
            <a:avLst/>
          </a:prstGeom>
        </p:spPr>
      </p:pic>
      <p:pic>
        <p:nvPicPr>
          <p:cNvPr id="7" name="Picture 6"/>
          <p:cNvPicPr>
            <a:picLocks noChangeAspect="1"/>
          </p:cNvPicPr>
          <p:nvPr/>
        </p:nvPicPr>
        <p:blipFill>
          <a:blip r:embed="rId3"/>
          <a:stretch>
            <a:fillRect/>
          </a:stretch>
        </p:blipFill>
        <p:spPr>
          <a:xfrm>
            <a:off x="762000" y="4611886"/>
            <a:ext cx="1932128" cy="1174068"/>
          </a:xfrm>
          <a:prstGeom prst="rect">
            <a:avLst/>
          </a:prstGeom>
        </p:spPr>
      </p:pic>
      <p:cxnSp>
        <p:nvCxnSpPr>
          <p:cNvPr id="11" name="Straight Arrow Connector 10"/>
          <p:cNvCxnSpPr/>
          <p:nvPr/>
        </p:nvCxnSpPr>
        <p:spPr>
          <a:xfrm flipV="1">
            <a:off x="1513844" y="2548520"/>
            <a:ext cx="0" cy="18642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51661" y="3232579"/>
            <a:ext cx="846726" cy="369332"/>
          </a:xfrm>
          <a:prstGeom prst="rect">
            <a:avLst/>
          </a:prstGeom>
          <a:noFill/>
        </p:spPr>
        <p:txBody>
          <a:bodyPr wrap="square" rtlCol="0">
            <a:spAutoFit/>
          </a:bodyPr>
          <a:lstStyle/>
          <a:p>
            <a:r>
              <a:rPr lang="en-US" dirty="0" smtClean="0"/>
              <a:t>Bigger</a:t>
            </a:r>
            <a:endParaRPr lang="en-US" dirty="0"/>
          </a:p>
        </p:txBody>
      </p:sp>
      <p:cxnSp>
        <p:nvCxnSpPr>
          <p:cNvPr id="14" name="Straight Arrow Connector 13"/>
          <p:cNvCxnSpPr/>
          <p:nvPr/>
        </p:nvCxnSpPr>
        <p:spPr>
          <a:xfrm>
            <a:off x="1783259" y="2548520"/>
            <a:ext cx="1" cy="1864203"/>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001355" y="3242738"/>
            <a:ext cx="949359" cy="369332"/>
          </a:xfrm>
          <a:prstGeom prst="rect">
            <a:avLst/>
          </a:prstGeom>
          <a:noFill/>
        </p:spPr>
        <p:txBody>
          <a:bodyPr wrap="square" rtlCol="0">
            <a:spAutoFit/>
          </a:bodyPr>
          <a:lstStyle/>
          <a:p>
            <a:r>
              <a:rPr lang="en-US" dirty="0" smtClean="0"/>
              <a:t>Smaller</a:t>
            </a:r>
            <a:endParaRPr lang="en-US" dirty="0"/>
          </a:p>
        </p:txBody>
      </p:sp>
      <p:cxnSp>
        <p:nvCxnSpPr>
          <p:cNvPr id="18" name="Straight Arrow Connector 17"/>
          <p:cNvCxnSpPr/>
          <p:nvPr/>
        </p:nvCxnSpPr>
        <p:spPr>
          <a:xfrm>
            <a:off x="3361246" y="3450647"/>
            <a:ext cx="2322082" cy="1282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951389" y="2984885"/>
            <a:ext cx="1334234" cy="1200329"/>
          </a:xfrm>
          <a:prstGeom prst="rect">
            <a:avLst/>
          </a:prstGeom>
          <a:noFill/>
        </p:spPr>
        <p:txBody>
          <a:bodyPr wrap="square" rtlCol="0">
            <a:spAutoFit/>
          </a:bodyPr>
          <a:lstStyle/>
          <a:p>
            <a:r>
              <a:rPr lang="en-US" dirty="0" err="1" smtClean="0"/>
              <a:t>Mrs</a:t>
            </a:r>
            <a:r>
              <a:rPr lang="en-US" dirty="0" smtClean="0"/>
              <a:t> Cook     </a:t>
            </a:r>
          </a:p>
          <a:p>
            <a:r>
              <a:rPr lang="en-US" dirty="0"/>
              <a:t> </a:t>
            </a:r>
            <a:r>
              <a:rPr lang="en-US" dirty="0" smtClean="0"/>
              <a:t>  </a:t>
            </a:r>
          </a:p>
          <a:p>
            <a:r>
              <a:rPr lang="en-US" dirty="0" smtClean="0"/>
              <a:t>Likes Bigger more</a:t>
            </a:r>
            <a:endParaRPr lang="en-US" dirty="0"/>
          </a:p>
        </p:txBody>
      </p:sp>
      <p:pic>
        <p:nvPicPr>
          <p:cNvPr id="29" name="Picture 28"/>
          <p:cNvPicPr>
            <a:picLocks noChangeAspect="1"/>
          </p:cNvPicPr>
          <p:nvPr/>
        </p:nvPicPr>
        <p:blipFill>
          <a:blip r:embed="rId2"/>
          <a:stretch>
            <a:fillRect/>
          </a:stretch>
        </p:blipFill>
        <p:spPr>
          <a:xfrm>
            <a:off x="6225683" y="1535132"/>
            <a:ext cx="1803837" cy="949248"/>
          </a:xfrm>
          <a:prstGeom prst="rect">
            <a:avLst/>
          </a:prstGeom>
        </p:spPr>
      </p:pic>
      <p:pic>
        <p:nvPicPr>
          <p:cNvPr id="30" name="Picture 29"/>
          <p:cNvPicPr>
            <a:picLocks noChangeAspect="1"/>
          </p:cNvPicPr>
          <p:nvPr/>
        </p:nvPicPr>
        <p:blipFill>
          <a:blip r:embed="rId3"/>
          <a:stretch>
            <a:fillRect/>
          </a:stretch>
        </p:blipFill>
        <p:spPr>
          <a:xfrm>
            <a:off x="6071731" y="4611886"/>
            <a:ext cx="1932128" cy="1174068"/>
          </a:xfrm>
          <a:prstGeom prst="rect">
            <a:avLst/>
          </a:prstGeom>
        </p:spPr>
      </p:pic>
      <p:cxnSp>
        <p:nvCxnSpPr>
          <p:cNvPr id="31" name="Straight Arrow Connector 30"/>
          <p:cNvCxnSpPr/>
          <p:nvPr/>
        </p:nvCxnSpPr>
        <p:spPr>
          <a:xfrm flipV="1">
            <a:off x="6823575" y="2548520"/>
            <a:ext cx="0" cy="1864204"/>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106690" y="3232579"/>
            <a:ext cx="1024790" cy="369332"/>
          </a:xfrm>
          <a:prstGeom prst="rect">
            <a:avLst/>
          </a:prstGeom>
          <a:noFill/>
        </p:spPr>
        <p:txBody>
          <a:bodyPr wrap="square" rtlCol="0">
            <a:spAutoFit/>
          </a:bodyPr>
          <a:lstStyle/>
          <a:p>
            <a:r>
              <a:rPr lang="en-US" dirty="0" smtClean="0"/>
              <a:t>More</a:t>
            </a:r>
            <a:endParaRPr lang="en-US" dirty="0"/>
          </a:p>
        </p:txBody>
      </p:sp>
      <p:cxnSp>
        <p:nvCxnSpPr>
          <p:cNvPr id="33" name="Straight Arrow Connector 32"/>
          <p:cNvCxnSpPr/>
          <p:nvPr/>
        </p:nvCxnSpPr>
        <p:spPr>
          <a:xfrm>
            <a:off x="7092990" y="2548520"/>
            <a:ext cx="1" cy="1864203"/>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195625" y="3242738"/>
            <a:ext cx="949359" cy="369332"/>
          </a:xfrm>
          <a:prstGeom prst="rect">
            <a:avLst/>
          </a:prstGeom>
          <a:noFill/>
        </p:spPr>
        <p:txBody>
          <a:bodyPr wrap="square" rtlCol="0">
            <a:spAutoFit/>
          </a:bodyPr>
          <a:lstStyle/>
          <a:p>
            <a:r>
              <a:rPr lang="en-US" dirty="0" smtClean="0"/>
              <a:t>Less</a:t>
            </a:r>
            <a:endParaRPr lang="en-US" dirty="0"/>
          </a:p>
        </p:txBody>
      </p:sp>
    </p:spTree>
    <p:extLst>
      <p:ext uri="{BB962C8B-B14F-4D97-AF65-F5344CB8AC3E}">
        <p14:creationId xmlns:p14="http://schemas.microsoft.com/office/powerpoint/2010/main" val="607493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Relating Relations</a:t>
            </a:r>
            <a:endParaRPr lang="en-US" dirty="0"/>
          </a:p>
        </p:txBody>
      </p:sp>
      <p:pic>
        <p:nvPicPr>
          <p:cNvPr id="6" name="Picture 5"/>
          <p:cNvPicPr>
            <a:picLocks noChangeAspect="1"/>
          </p:cNvPicPr>
          <p:nvPr/>
        </p:nvPicPr>
        <p:blipFill>
          <a:blip r:embed="rId2"/>
          <a:stretch>
            <a:fillRect/>
          </a:stretch>
        </p:blipFill>
        <p:spPr>
          <a:xfrm>
            <a:off x="915952" y="1535132"/>
            <a:ext cx="1803837" cy="949248"/>
          </a:xfrm>
          <a:prstGeom prst="rect">
            <a:avLst/>
          </a:prstGeom>
        </p:spPr>
      </p:pic>
      <p:pic>
        <p:nvPicPr>
          <p:cNvPr id="7" name="Picture 6"/>
          <p:cNvPicPr>
            <a:picLocks noChangeAspect="1"/>
          </p:cNvPicPr>
          <p:nvPr/>
        </p:nvPicPr>
        <p:blipFill>
          <a:blip r:embed="rId3"/>
          <a:stretch>
            <a:fillRect/>
          </a:stretch>
        </p:blipFill>
        <p:spPr>
          <a:xfrm>
            <a:off x="762000" y="4611886"/>
            <a:ext cx="1932128" cy="1174068"/>
          </a:xfrm>
          <a:prstGeom prst="rect">
            <a:avLst/>
          </a:prstGeom>
        </p:spPr>
      </p:pic>
      <p:cxnSp>
        <p:nvCxnSpPr>
          <p:cNvPr id="11" name="Straight Arrow Connector 10"/>
          <p:cNvCxnSpPr/>
          <p:nvPr/>
        </p:nvCxnSpPr>
        <p:spPr>
          <a:xfrm flipV="1">
            <a:off x="1513844" y="2548520"/>
            <a:ext cx="0" cy="18642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51661" y="3232579"/>
            <a:ext cx="846726" cy="369332"/>
          </a:xfrm>
          <a:prstGeom prst="rect">
            <a:avLst/>
          </a:prstGeom>
          <a:noFill/>
        </p:spPr>
        <p:txBody>
          <a:bodyPr wrap="square" rtlCol="0">
            <a:spAutoFit/>
          </a:bodyPr>
          <a:lstStyle/>
          <a:p>
            <a:r>
              <a:rPr lang="en-US" dirty="0" smtClean="0"/>
              <a:t>Bigger</a:t>
            </a:r>
            <a:endParaRPr lang="en-US" dirty="0"/>
          </a:p>
        </p:txBody>
      </p:sp>
      <p:cxnSp>
        <p:nvCxnSpPr>
          <p:cNvPr id="14" name="Straight Arrow Connector 13"/>
          <p:cNvCxnSpPr/>
          <p:nvPr/>
        </p:nvCxnSpPr>
        <p:spPr>
          <a:xfrm>
            <a:off x="1783259" y="2548520"/>
            <a:ext cx="1" cy="1864203"/>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001355" y="3242738"/>
            <a:ext cx="949359" cy="369332"/>
          </a:xfrm>
          <a:prstGeom prst="rect">
            <a:avLst/>
          </a:prstGeom>
          <a:noFill/>
        </p:spPr>
        <p:txBody>
          <a:bodyPr wrap="square" rtlCol="0">
            <a:spAutoFit/>
          </a:bodyPr>
          <a:lstStyle/>
          <a:p>
            <a:r>
              <a:rPr lang="en-US" dirty="0" smtClean="0"/>
              <a:t>Smaller</a:t>
            </a:r>
            <a:endParaRPr lang="en-US" dirty="0"/>
          </a:p>
        </p:txBody>
      </p:sp>
      <p:cxnSp>
        <p:nvCxnSpPr>
          <p:cNvPr id="18" name="Straight Arrow Connector 17"/>
          <p:cNvCxnSpPr/>
          <p:nvPr/>
        </p:nvCxnSpPr>
        <p:spPr>
          <a:xfrm>
            <a:off x="3361246" y="3450647"/>
            <a:ext cx="2322082" cy="1282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951389" y="2484380"/>
            <a:ext cx="1334234" cy="923330"/>
          </a:xfrm>
          <a:prstGeom prst="rect">
            <a:avLst/>
          </a:prstGeom>
          <a:noFill/>
        </p:spPr>
        <p:txBody>
          <a:bodyPr wrap="square" rtlCol="0">
            <a:spAutoFit/>
          </a:bodyPr>
          <a:lstStyle/>
          <a:p>
            <a:r>
              <a:rPr lang="en-US" dirty="0" smtClean="0"/>
              <a:t>Bigger things are heavier</a:t>
            </a:r>
            <a:endParaRPr lang="en-US" dirty="0"/>
          </a:p>
        </p:txBody>
      </p:sp>
      <p:pic>
        <p:nvPicPr>
          <p:cNvPr id="29" name="Picture 28"/>
          <p:cNvPicPr>
            <a:picLocks noChangeAspect="1"/>
          </p:cNvPicPr>
          <p:nvPr/>
        </p:nvPicPr>
        <p:blipFill>
          <a:blip r:embed="rId2"/>
          <a:stretch>
            <a:fillRect/>
          </a:stretch>
        </p:blipFill>
        <p:spPr>
          <a:xfrm>
            <a:off x="6225683" y="1535132"/>
            <a:ext cx="1803837" cy="949248"/>
          </a:xfrm>
          <a:prstGeom prst="rect">
            <a:avLst/>
          </a:prstGeom>
        </p:spPr>
      </p:pic>
      <p:pic>
        <p:nvPicPr>
          <p:cNvPr id="30" name="Picture 29"/>
          <p:cNvPicPr>
            <a:picLocks noChangeAspect="1"/>
          </p:cNvPicPr>
          <p:nvPr/>
        </p:nvPicPr>
        <p:blipFill>
          <a:blip r:embed="rId3"/>
          <a:stretch>
            <a:fillRect/>
          </a:stretch>
        </p:blipFill>
        <p:spPr>
          <a:xfrm>
            <a:off x="6071731" y="4611886"/>
            <a:ext cx="1932128" cy="1174068"/>
          </a:xfrm>
          <a:prstGeom prst="rect">
            <a:avLst/>
          </a:prstGeom>
        </p:spPr>
      </p:pic>
      <p:cxnSp>
        <p:nvCxnSpPr>
          <p:cNvPr id="31" name="Straight Arrow Connector 30"/>
          <p:cNvCxnSpPr/>
          <p:nvPr/>
        </p:nvCxnSpPr>
        <p:spPr>
          <a:xfrm flipV="1">
            <a:off x="6823575" y="2548520"/>
            <a:ext cx="0" cy="1864204"/>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965571" y="3232579"/>
            <a:ext cx="1024790" cy="369332"/>
          </a:xfrm>
          <a:prstGeom prst="rect">
            <a:avLst/>
          </a:prstGeom>
          <a:noFill/>
        </p:spPr>
        <p:txBody>
          <a:bodyPr wrap="square" rtlCol="0">
            <a:spAutoFit/>
          </a:bodyPr>
          <a:lstStyle/>
          <a:p>
            <a:r>
              <a:rPr lang="en-US" dirty="0" smtClean="0"/>
              <a:t>Heavier</a:t>
            </a:r>
            <a:endParaRPr lang="en-US" dirty="0"/>
          </a:p>
        </p:txBody>
      </p:sp>
      <p:cxnSp>
        <p:nvCxnSpPr>
          <p:cNvPr id="33" name="Straight Arrow Connector 32"/>
          <p:cNvCxnSpPr/>
          <p:nvPr/>
        </p:nvCxnSpPr>
        <p:spPr>
          <a:xfrm>
            <a:off x="7092990" y="2548520"/>
            <a:ext cx="1" cy="1864203"/>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195625" y="3242738"/>
            <a:ext cx="949359" cy="369332"/>
          </a:xfrm>
          <a:prstGeom prst="rect">
            <a:avLst/>
          </a:prstGeom>
          <a:noFill/>
        </p:spPr>
        <p:txBody>
          <a:bodyPr wrap="square" rtlCol="0">
            <a:spAutoFit/>
          </a:bodyPr>
          <a:lstStyle/>
          <a:p>
            <a:r>
              <a:rPr lang="en-US" dirty="0" smtClean="0"/>
              <a:t>Lighter</a:t>
            </a:r>
            <a:endParaRPr lang="en-US" dirty="0"/>
          </a:p>
        </p:txBody>
      </p:sp>
    </p:spTree>
    <p:extLst>
      <p:ext uri="{BB962C8B-B14F-4D97-AF65-F5344CB8AC3E}">
        <p14:creationId xmlns:p14="http://schemas.microsoft.com/office/powerpoint/2010/main" val="1054081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of Forks in the Road</a:t>
            </a:r>
            <a:endParaRPr lang="en-US" dirty="0"/>
          </a:p>
        </p:txBody>
      </p:sp>
      <p:pic>
        <p:nvPicPr>
          <p:cNvPr id="6" name="Picture 5"/>
          <p:cNvPicPr>
            <a:picLocks noChangeAspect="1"/>
          </p:cNvPicPr>
          <p:nvPr/>
        </p:nvPicPr>
        <p:blipFill>
          <a:blip r:embed="rId2"/>
          <a:stretch>
            <a:fillRect/>
          </a:stretch>
        </p:blipFill>
        <p:spPr>
          <a:xfrm>
            <a:off x="1108387" y="1599272"/>
            <a:ext cx="1803837" cy="949248"/>
          </a:xfrm>
          <a:prstGeom prst="rect">
            <a:avLst/>
          </a:prstGeom>
        </p:spPr>
      </p:pic>
      <p:pic>
        <p:nvPicPr>
          <p:cNvPr id="7" name="Picture 6"/>
          <p:cNvPicPr>
            <a:picLocks noChangeAspect="1"/>
          </p:cNvPicPr>
          <p:nvPr/>
        </p:nvPicPr>
        <p:blipFill>
          <a:blip r:embed="rId3"/>
          <a:stretch>
            <a:fillRect/>
          </a:stretch>
        </p:blipFill>
        <p:spPr>
          <a:xfrm>
            <a:off x="762000" y="4611886"/>
            <a:ext cx="1932128" cy="1174068"/>
          </a:xfrm>
          <a:prstGeom prst="rect">
            <a:avLst/>
          </a:prstGeom>
        </p:spPr>
      </p:pic>
      <p:cxnSp>
        <p:nvCxnSpPr>
          <p:cNvPr id="11" name="Straight Arrow Connector 10"/>
          <p:cNvCxnSpPr/>
          <p:nvPr/>
        </p:nvCxnSpPr>
        <p:spPr>
          <a:xfrm flipV="1">
            <a:off x="1513844" y="2873401"/>
            <a:ext cx="0" cy="15393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67122" y="3232579"/>
            <a:ext cx="846726" cy="369332"/>
          </a:xfrm>
          <a:prstGeom prst="rect">
            <a:avLst/>
          </a:prstGeom>
          <a:noFill/>
        </p:spPr>
        <p:txBody>
          <a:bodyPr wrap="square" rtlCol="0">
            <a:spAutoFit/>
          </a:bodyPr>
          <a:lstStyle/>
          <a:p>
            <a:r>
              <a:rPr lang="en-US" dirty="0" smtClean="0"/>
              <a:t>Bigger</a:t>
            </a:r>
            <a:endParaRPr lang="en-US" dirty="0"/>
          </a:p>
        </p:txBody>
      </p:sp>
      <p:cxnSp>
        <p:nvCxnSpPr>
          <p:cNvPr id="14" name="Straight Arrow Connector 13"/>
          <p:cNvCxnSpPr/>
          <p:nvPr/>
        </p:nvCxnSpPr>
        <p:spPr>
          <a:xfrm>
            <a:off x="1885890" y="2873401"/>
            <a:ext cx="1" cy="1539322"/>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103985" y="3281219"/>
            <a:ext cx="949359" cy="369332"/>
          </a:xfrm>
          <a:prstGeom prst="rect">
            <a:avLst/>
          </a:prstGeom>
          <a:noFill/>
        </p:spPr>
        <p:txBody>
          <a:bodyPr wrap="square" rtlCol="0">
            <a:spAutoFit/>
          </a:bodyPr>
          <a:lstStyle/>
          <a:p>
            <a:r>
              <a:rPr lang="en-US" dirty="0" smtClean="0"/>
              <a:t>Smaller</a:t>
            </a:r>
            <a:endParaRPr lang="en-US" dirty="0"/>
          </a:p>
        </p:txBody>
      </p:sp>
      <p:cxnSp>
        <p:nvCxnSpPr>
          <p:cNvPr id="19" name="Straight Connector 18"/>
          <p:cNvCxnSpPr/>
          <p:nvPr/>
        </p:nvCxnSpPr>
        <p:spPr>
          <a:xfrm>
            <a:off x="2694128" y="2873401"/>
            <a:ext cx="196286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4656993" y="1975463"/>
            <a:ext cx="2099931" cy="89793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5067527" y="2548520"/>
            <a:ext cx="2103986" cy="126130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078808" y="3846770"/>
            <a:ext cx="2092705" cy="87381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656993" y="4258790"/>
            <a:ext cx="2424716" cy="117253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694128" y="4258790"/>
            <a:ext cx="196286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rot="7382316">
            <a:off x="5635849" y="4159011"/>
            <a:ext cx="843770" cy="908771"/>
          </a:xfrm>
          <a:prstGeom prst="rect">
            <a:avLst/>
          </a:prstGeom>
          <a:blipFill rotWithShape="1">
            <a:blip r:embed="rId4"/>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rot="3664443">
            <a:off x="5732134" y="2142677"/>
            <a:ext cx="1061143" cy="908771"/>
          </a:xfrm>
          <a:prstGeom prst="rect">
            <a:avLst/>
          </a:prstGeom>
          <a:blipFill rotWithShape="1">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9711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Useful?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Ok so you can teach kids better…</a:t>
            </a:r>
          </a:p>
          <a:p>
            <a:r>
              <a:rPr lang="en-US" dirty="0" smtClean="0"/>
              <a:t>But it changes the way we pass on information to the information sources.</a:t>
            </a:r>
          </a:p>
          <a:p>
            <a:pPr lvl="1"/>
            <a:r>
              <a:rPr lang="en-US" dirty="0" smtClean="0"/>
              <a:t>The transmitters of symbolic processes </a:t>
            </a:r>
          </a:p>
          <a:p>
            <a:pPr lvl="2"/>
            <a:r>
              <a:rPr lang="en-US" dirty="0" smtClean="0"/>
              <a:t>Parents</a:t>
            </a:r>
          </a:p>
          <a:p>
            <a:pPr lvl="2"/>
            <a:r>
              <a:rPr lang="en-US" dirty="0" smtClean="0"/>
              <a:t>Teachers</a:t>
            </a:r>
          </a:p>
          <a:p>
            <a:pPr lvl="2"/>
            <a:r>
              <a:rPr lang="en-US" dirty="0" smtClean="0"/>
              <a:t>Authorities</a:t>
            </a:r>
          </a:p>
          <a:p>
            <a:pPr lvl="3"/>
            <a:r>
              <a:rPr lang="en-US" dirty="0" smtClean="0"/>
              <a:t>Narratives</a:t>
            </a:r>
          </a:p>
          <a:p>
            <a:pPr lvl="3"/>
            <a:r>
              <a:rPr lang="en-US" dirty="0" smtClean="0"/>
              <a:t>Institutions</a:t>
            </a:r>
          </a:p>
          <a:p>
            <a:r>
              <a:rPr lang="en-US" dirty="0" smtClean="0"/>
              <a:t>As a symbolic species we add to the symbolic stream so that we can make it work better for its adaptive purpose…</a:t>
            </a:r>
            <a:endParaRPr lang="en-US" dirty="0"/>
          </a:p>
        </p:txBody>
      </p:sp>
    </p:spTree>
    <p:extLst>
      <p:ext uri="{BB962C8B-B14F-4D97-AF65-F5344CB8AC3E}">
        <p14:creationId xmlns:p14="http://schemas.microsoft.com/office/powerpoint/2010/main" val="25328429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2325610" y="-138113"/>
            <a:ext cx="8229600" cy="979488"/>
          </a:xfrm>
        </p:spPr>
        <p:txBody>
          <a:bodyPr/>
          <a:lstStyle/>
          <a:p>
            <a:pPr eaLnBrk="1" hangingPunct="1"/>
            <a:r>
              <a:rPr lang="en-US" dirty="0">
                <a:latin typeface="Calisto MT" charset="0"/>
              </a:rPr>
              <a:t>The Symbolic World</a:t>
            </a:r>
          </a:p>
        </p:txBody>
      </p:sp>
      <p:cxnSp>
        <p:nvCxnSpPr>
          <p:cNvPr id="6" name="Straight Connector 5"/>
          <p:cNvCxnSpPr/>
          <p:nvPr/>
        </p:nvCxnSpPr>
        <p:spPr>
          <a:xfrm flipV="1">
            <a:off x="457200" y="6410325"/>
            <a:ext cx="6121400" cy="3016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2570163" y="4773613"/>
            <a:ext cx="6116637" cy="158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442913" y="4789488"/>
            <a:ext cx="2127250" cy="16510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6578600" y="4789488"/>
            <a:ext cx="2108200" cy="162083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6" name="Smiley Face 15"/>
          <p:cNvSpPr/>
          <p:nvPr/>
        </p:nvSpPr>
        <p:spPr>
          <a:xfrm>
            <a:off x="2570494" y="4084953"/>
            <a:ext cx="351913" cy="367188"/>
          </a:xfrm>
          <a:prstGeom prst="smileyFac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8" name="Straight Connector 17"/>
          <p:cNvCxnSpPr>
            <a:stCxn id="16" idx="4"/>
          </p:cNvCxnSpPr>
          <p:nvPr/>
        </p:nvCxnSpPr>
        <p:spPr>
          <a:xfrm flipH="1">
            <a:off x="2708275" y="4451350"/>
            <a:ext cx="38100" cy="62865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447925" y="5080000"/>
            <a:ext cx="260350" cy="44291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08275" y="5080000"/>
            <a:ext cx="214313" cy="44291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746375" y="4665663"/>
            <a:ext cx="214313" cy="2921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2493963" y="4681538"/>
            <a:ext cx="206375" cy="29051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830513" y="3609975"/>
            <a:ext cx="2614612" cy="30163"/>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467225" y="1957388"/>
            <a:ext cx="2724150" cy="15875"/>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2830513" y="1957388"/>
            <a:ext cx="1636712" cy="1652587"/>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5445125" y="1989138"/>
            <a:ext cx="1746250" cy="165100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26" name="Smiley Face 25"/>
          <p:cNvSpPr/>
          <p:nvPr/>
        </p:nvSpPr>
        <p:spPr>
          <a:xfrm>
            <a:off x="3916355" y="1728835"/>
            <a:ext cx="351913" cy="367188"/>
          </a:xfrm>
          <a:prstGeom prst="smileyFace">
            <a:avLst/>
          </a:prstGeom>
          <a:solidFill>
            <a:srgbClr val="FFFFFF"/>
          </a:solidFill>
          <a:ln>
            <a:solidFill>
              <a:srgbClr val="000000"/>
            </a:solidFill>
            <a:prstDash val="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0" name="Straight Connector 29"/>
          <p:cNvCxnSpPr>
            <a:stCxn id="26" idx="4"/>
          </p:cNvCxnSpPr>
          <p:nvPr/>
        </p:nvCxnSpPr>
        <p:spPr>
          <a:xfrm flipH="1">
            <a:off x="4054475" y="2095500"/>
            <a:ext cx="38100" cy="627063"/>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3794125" y="2722563"/>
            <a:ext cx="260350" cy="44450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054475" y="2722563"/>
            <a:ext cx="214313" cy="44450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092575" y="2309813"/>
            <a:ext cx="214313" cy="290512"/>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3840163" y="2325688"/>
            <a:ext cx="206375" cy="290512"/>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2960688" y="3609975"/>
            <a:ext cx="358775" cy="47466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3" name="Smiley Face 42"/>
          <p:cNvSpPr/>
          <p:nvPr/>
        </p:nvSpPr>
        <p:spPr>
          <a:xfrm>
            <a:off x="3564449" y="4354242"/>
            <a:ext cx="351913" cy="367188"/>
          </a:xfrm>
          <a:prstGeom prst="smileyFac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5" name="Straight Connector 44"/>
          <p:cNvCxnSpPr>
            <a:stCxn id="43" idx="4"/>
          </p:cNvCxnSpPr>
          <p:nvPr/>
        </p:nvCxnSpPr>
        <p:spPr>
          <a:xfrm flipH="1">
            <a:off x="3702050" y="4721225"/>
            <a:ext cx="38100" cy="62706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3441700" y="5424488"/>
            <a:ext cx="260350" cy="44291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02050" y="4833938"/>
            <a:ext cx="214313" cy="4445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740150" y="5500688"/>
            <a:ext cx="214313" cy="29051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3487738" y="4949825"/>
            <a:ext cx="206375" cy="29051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2" name="Freeform 41"/>
          <p:cNvSpPr/>
          <p:nvPr/>
        </p:nvSpPr>
        <p:spPr>
          <a:xfrm>
            <a:off x="3473450" y="4292600"/>
            <a:ext cx="504825" cy="490538"/>
          </a:xfrm>
          <a:custGeom>
            <a:avLst/>
            <a:gdLst>
              <a:gd name="connsiteX0" fmla="*/ 0 w 504378"/>
              <a:gd name="connsiteY0" fmla="*/ 368102 h 490498"/>
              <a:gd name="connsiteX1" fmla="*/ 15301 w 504378"/>
              <a:gd name="connsiteY1" fmla="*/ 276305 h 490498"/>
              <a:gd name="connsiteX2" fmla="*/ 30601 w 504378"/>
              <a:gd name="connsiteY2" fmla="*/ 230406 h 490498"/>
              <a:gd name="connsiteX3" fmla="*/ 45902 w 504378"/>
              <a:gd name="connsiteY3" fmla="*/ 169208 h 490498"/>
              <a:gd name="connsiteX4" fmla="*/ 61202 w 504378"/>
              <a:gd name="connsiteY4" fmla="*/ 123310 h 490498"/>
              <a:gd name="connsiteX5" fmla="*/ 76503 w 504378"/>
              <a:gd name="connsiteY5" fmla="*/ 62112 h 490498"/>
              <a:gd name="connsiteX6" fmla="*/ 214208 w 504378"/>
              <a:gd name="connsiteY6" fmla="*/ 46813 h 490498"/>
              <a:gd name="connsiteX7" fmla="*/ 260110 w 504378"/>
              <a:gd name="connsiteY7" fmla="*/ 16214 h 490498"/>
              <a:gd name="connsiteX8" fmla="*/ 397815 w 504378"/>
              <a:gd name="connsiteY8" fmla="*/ 46813 h 490498"/>
              <a:gd name="connsiteX9" fmla="*/ 443717 w 504378"/>
              <a:gd name="connsiteY9" fmla="*/ 77412 h 490498"/>
              <a:gd name="connsiteX10" fmla="*/ 474318 w 504378"/>
              <a:gd name="connsiteY10" fmla="*/ 490498 h 4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378" h="490498">
                <a:moveTo>
                  <a:pt x="0" y="368102"/>
                </a:moveTo>
                <a:cubicBezTo>
                  <a:pt x="5100" y="337503"/>
                  <a:pt x="8571" y="306587"/>
                  <a:pt x="15301" y="276305"/>
                </a:cubicBezTo>
                <a:cubicBezTo>
                  <a:pt x="18800" y="260562"/>
                  <a:pt x="26170" y="245913"/>
                  <a:pt x="30601" y="230406"/>
                </a:cubicBezTo>
                <a:cubicBezTo>
                  <a:pt x="36378" y="210188"/>
                  <a:pt x="40125" y="189426"/>
                  <a:pt x="45902" y="169208"/>
                </a:cubicBezTo>
                <a:cubicBezTo>
                  <a:pt x="50333" y="153702"/>
                  <a:pt x="56771" y="138816"/>
                  <a:pt x="61202" y="123310"/>
                </a:cubicBezTo>
                <a:cubicBezTo>
                  <a:pt x="66979" y="103092"/>
                  <a:pt x="57695" y="71515"/>
                  <a:pt x="76503" y="62112"/>
                </a:cubicBezTo>
                <a:cubicBezTo>
                  <a:pt x="117812" y="41459"/>
                  <a:pt x="168306" y="51913"/>
                  <a:pt x="214208" y="46813"/>
                </a:cubicBezTo>
                <a:cubicBezTo>
                  <a:pt x="229509" y="36613"/>
                  <a:pt x="241834" y="18245"/>
                  <a:pt x="260110" y="16214"/>
                </a:cubicBezTo>
                <a:cubicBezTo>
                  <a:pt x="279345" y="14077"/>
                  <a:pt x="368479" y="32146"/>
                  <a:pt x="397815" y="46813"/>
                </a:cubicBezTo>
                <a:cubicBezTo>
                  <a:pt x="414263" y="55036"/>
                  <a:pt x="428416" y="67212"/>
                  <a:pt x="443717" y="77412"/>
                </a:cubicBezTo>
                <a:cubicBezTo>
                  <a:pt x="559188" y="-95784"/>
                  <a:pt x="474318" y="13125"/>
                  <a:pt x="474318" y="490498"/>
                </a:cubicBez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50" name="Isosceles Triangle 49"/>
          <p:cNvSpPr/>
          <p:nvPr/>
        </p:nvSpPr>
        <p:spPr>
          <a:xfrm>
            <a:off x="3586786" y="5012131"/>
            <a:ext cx="268365" cy="474269"/>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 name="Smiley Face 50"/>
          <p:cNvSpPr/>
          <p:nvPr/>
        </p:nvSpPr>
        <p:spPr>
          <a:xfrm>
            <a:off x="2465039" y="1039272"/>
            <a:ext cx="351913" cy="367188"/>
          </a:xfrm>
          <a:prstGeom prst="smileyFace">
            <a:avLst/>
          </a:prstGeom>
          <a:solidFill>
            <a:srgbClr val="FFFFFF"/>
          </a:solidFill>
          <a:ln>
            <a:solidFill>
              <a:srgbClr val="000000"/>
            </a:solidFill>
            <a:prstDash val="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4" name="Straight Connector 53"/>
          <p:cNvCxnSpPr>
            <a:stCxn id="51" idx="4"/>
          </p:cNvCxnSpPr>
          <p:nvPr/>
        </p:nvCxnSpPr>
        <p:spPr>
          <a:xfrm flipH="1">
            <a:off x="2603500" y="1406525"/>
            <a:ext cx="38100" cy="627063"/>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2343150" y="2033588"/>
            <a:ext cx="260350" cy="44450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2603500" y="2063750"/>
            <a:ext cx="212725" cy="44450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2641600" y="1620838"/>
            <a:ext cx="214313" cy="290512"/>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a:off x="2389188" y="1635125"/>
            <a:ext cx="204787" cy="290513"/>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61" name="Freeform 60"/>
          <p:cNvSpPr/>
          <p:nvPr/>
        </p:nvSpPr>
        <p:spPr>
          <a:xfrm>
            <a:off x="2373313" y="977900"/>
            <a:ext cx="504825" cy="490538"/>
          </a:xfrm>
          <a:custGeom>
            <a:avLst/>
            <a:gdLst>
              <a:gd name="connsiteX0" fmla="*/ 0 w 504378"/>
              <a:gd name="connsiteY0" fmla="*/ 368102 h 490498"/>
              <a:gd name="connsiteX1" fmla="*/ 15301 w 504378"/>
              <a:gd name="connsiteY1" fmla="*/ 276305 h 490498"/>
              <a:gd name="connsiteX2" fmla="*/ 30601 w 504378"/>
              <a:gd name="connsiteY2" fmla="*/ 230406 h 490498"/>
              <a:gd name="connsiteX3" fmla="*/ 45902 w 504378"/>
              <a:gd name="connsiteY3" fmla="*/ 169208 h 490498"/>
              <a:gd name="connsiteX4" fmla="*/ 61202 w 504378"/>
              <a:gd name="connsiteY4" fmla="*/ 123310 h 490498"/>
              <a:gd name="connsiteX5" fmla="*/ 76503 w 504378"/>
              <a:gd name="connsiteY5" fmla="*/ 62112 h 490498"/>
              <a:gd name="connsiteX6" fmla="*/ 214208 w 504378"/>
              <a:gd name="connsiteY6" fmla="*/ 46813 h 490498"/>
              <a:gd name="connsiteX7" fmla="*/ 260110 w 504378"/>
              <a:gd name="connsiteY7" fmla="*/ 16214 h 490498"/>
              <a:gd name="connsiteX8" fmla="*/ 397815 w 504378"/>
              <a:gd name="connsiteY8" fmla="*/ 46813 h 490498"/>
              <a:gd name="connsiteX9" fmla="*/ 443717 w 504378"/>
              <a:gd name="connsiteY9" fmla="*/ 77412 h 490498"/>
              <a:gd name="connsiteX10" fmla="*/ 474318 w 504378"/>
              <a:gd name="connsiteY10" fmla="*/ 490498 h 4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378" h="490498">
                <a:moveTo>
                  <a:pt x="0" y="368102"/>
                </a:moveTo>
                <a:cubicBezTo>
                  <a:pt x="5100" y="337503"/>
                  <a:pt x="8571" y="306587"/>
                  <a:pt x="15301" y="276305"/>
                </a:cubicBezTo>
                <a:cubicBezTo>
                  <a:pt x="18800" y="260562"/>
                  <a:pt x="26170" y="245913"/>
                  <a:pt x="30601" y="230406"/>
                </a:cubicBezTo>
                <a:cubicBezTo>
                  <a:pt x="36378" y="210188"/>
                  <a:pt x="40125" y="189426"/>
                  <a:pt x="45902" y="169208"/>
                </a:cubicBezTo>
                <a:cubicBezTo>
                  <a:pt x="50333" y="153702"/>
                  <a:pt x="56771" y="138816"/>
                  <a:pt x="61202" y="123310"/>
                </a:cubicBezTo>
                <a:cubicBezTo>
                  <a:pt x="66979" y="103092"/>
                  <a:pt x="57695" y="71515"/>
                  <a:pt x="76503" y="62112"/>
                </a:cubicBezTo>
                <a:cubicBezTo>
                  <a:pt x="117812" y="41459"/>
                  <a:pt x="168306" y="51913"/>
                  <a:pt x="214208" y="46813"/>
                </a:cubicBezTo>
                <a:cubicBezTo>
                  <a:pt x="229509" y="36613"/>
                  <a:pt x="241834" y="18245"/>
                  <a:pt x="260110" y="16214"/>
                </a:cubicBezTo>
                <a:cubicBezTo>
                  <a:pt x="279345" y="14077"/>
                  <a:pt x="368479" y="32146"/>
                  <a:pt x="397815" y="46813"/>
                </a:cubicBezTo>
                <a:cubicBezTo>
                  <a:pt x="414263" y="55036"/>
                  <a:pt x="428416" y="67212"/>
                  <a:pt x="443717" y="77412"/>
                </a:cubicBezTo>
                <a:cubicBezTo>
                  <a:pt x="559188" y="-95784"/>
                  <a:pt x="474318" y="13125"/>
                  <a:pt x="474318" y="490498"/>
                </a:cubicBezTo>
              </a:path>
            </a:pathLst>
          </a:custGeom>
          <a:ln>
            <a:solidFill>
              <a:srgbClr val="FFFF00"/>
            </a:solidFill>
            <a:prstDash val="dot"/>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62" name="Isosceles Triangle 61"/>
          <p:cNvSpPr/>
          <p:nvPr/>
        </p:nvSpPr>
        <p:spPr>
          <a:xfrm>
            <a:off x="2487376" y="1697161"/>
            <a:ext cx="268365" cy="474269"/>
          </a:xfrm>
          <a:prstGeom prst="triangle">
            <a:avLst/>
          </a:prstGeom>
          <a:solidFill>
            <a:schemeClr val="accent2">
              <a:alpha val="52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6" name="Straight Connector 95"/>
          <p:cNvCxnSpPr/>
          <p:nvPr/>
        </p:nvCxnSpPr>
        <p:spPr>
          <a:xfrm>
            <a:off x="106363" y="3594100"/>
            <a:ext cx="2614612" cy="30163"/>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2109788" y="1957388"/>
            <a:ext cx="2357437" cy="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106363" y="1973263"/>
            <a:ext cx="2003425" cy="1620837"/>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2720975" y="1973263"/>
            <a:ext cx="1746250" cy="165100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100" name="Smiley Face 99"/>
          <p:cNvSpPr/>
          <p:nvPr/>
        </p:nvSpPr>
        <p:spPr>
          <a:xfrm>
            <a:off x="1192167" y="1712946"/>
            <a:ext cx="351913" cy="367188"/>
          </a:xfrm>
          <a:prstGeom prst="smileyFace">
            <a:avLst/>
          </a:prstGeom>
          <a:solidFill>
            <a:srgbClr val="FFFFFF"/>
          </a:solidFill>
          <a:ln>
            <a:solidFill>
              <a:srgbClr val="000000"/>
            </a:solidFill>
            <a:prstDash val="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01" name="Straight Connector 100"/>
          <p:cNvCxnSpPr>
            <a:stCxn id="100" idx="4"/>
          </p:cNvCxnSpPr>
          <p:nvPr/>
        </p:nvCxnSpPr>
        <p:spPr>
          <a:xfrm flipH="1">
            <a:off x="1330325" y="2079625"/>
            <a:ext cx="38100" cy="627063"/>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H="1">
            <a:off x="1069975" y="2706688"/>
            <a:ext cx="260350" cy="44450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1330325" y="2706688"/>
            <a:ext cx="214313" cy="44450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1368425" y="2293938"/>
            <a:ext cx="214313" cy="290512"/>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H="1">
            <a:off x="1116013" y="2309813"/>
            <a:ext cx="206375" cy="290512"/>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5354638" y="3656013"/>
            <a:ext cx="2614612" cy="30162"/>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7191375" y="2019300"/>
            <a:ext cx="2524125" cy="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V="1">
            <a:off x="5354638" y="1973263"/>
            <a:ext cx="1836737" cy="168275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7969250" y="2033588"/>
            <a:ext cx="1746250" cy="1652587"/>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120" name="Smiley Face 119"/>
          <p:cNvSpPr/>
          <p:nvPr/>
        </p:nvSpPr>
        <p:spPr>
          <a:xfrm>
            <a:off x="6440410" y="1774142"/>
            <a:ext cx="351913" cy="367188"/>
          </a:xfrm>
          <a:prstGeom prst="smileyFace">
            <a:avLst/>
          </a:prstGeom>
          <a:solidFill>
            <a:srgbClr val="FFFFFF"/>
          </a:solidFill>
          <a:ln>
            <a:solidFill>
              <a:srgbClr val="000000"/>
            </a:solidFill>
            <a:prstDash val="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21" name="Straight Connector 120"/>
          <p:cNvCxnSpPr>
            <a:stCxn id="120" idx="4"/>
          </p:cNvCxnSpPr>
          <p:nvPr/>
        </p:nvCxnSpPr>
        <p:spPr>
          <a:xfrm flipH="1">
            <a:off x="6578600" y="2141538"/>
            <a:ext cx="38100" cy="627062"/>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6318250" y="2768600"/>
            <a:ext cx="260350" cy="442913"/>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6578600" y="2768600"/>
            <a:ext cx="214313" cy="442913"/>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6616700" y="2355850"/>
            <a:ext cx="214313" cy="290513"/>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6364288" y="2370138"/>
            <a:ext cx="204787" cy="290512"/>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126" name="Smiley Face 125"/>
          <p:cNvSpPr/>
          <p:nvPr/>
        </p:nvSpPr>
        <p:spPr>
          <a:xfrm>
            <a:off x="7617994" y="1084579"/>
            <a:ext cx="351913" cy="367188"/>
          </a:xfrm>
          <a:prstGeom prst="smileyFace">
            <a:avLst/>
          </a:prstGeom>
          <a:solidFill>
            <a:srgbClr val="FFFFFF"/>
          </a:solidFill>
          <a:ln>
            <a:solidFill>
              <a:srgbClr val="000000"/>
            </a:solidFill>
            <a:prstDash val="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27" name="Straight Connector 126"/>
          <p:cNvCxnSpPr>
            <a:stCxn id="126" idx="4"/>
          </p:cNvCxnSpPr>
          <p:nvPr/>
        </p:nvCxnSpPr>
        <p:spPr>
          <a:xfrm flipH="1">
            <a:off x="7754938" y="1450975"/>
            <a:ext cx="39687" cy="62865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7496175" y="2079625"/>
            <a:ext cx="258763" cy="442913"/>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7754938" y="2079625"/>
            <a:ext cx="214312" cy="442913"/>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7794625" y="1665288"/>
            <a:ext cx="214313" cy="29210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7542213" y="1681163"/>
            <a:ext cx="204787" cy="290512"/>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132" name="Freeform 131"/>
          <p:cNvSpPr/>
          <p:nvPr/>
        </p:nvSpPr>
        <p:spPr>
          <a:xfrm>
            <a:off x="7526338" y="1022350"/>
            <a:ext cx="504825" cy="490538"/>
          </a:xfrm>
          <a:custGeom>
            <a:avLst/>
            <a:gdLst>
              <a:gd name="connsiteX0" fmla="*/ 0 w 504378"/>
              <a:gd name="connsiteY0" fmla="*/ 368102 h 490498"/>
              <a:gd name="connsiteX1" fmla="*/ 15301 w 504378"/>
              <a:gd name="connsiteY1" fmla="*/ 276305 h 490498"/>
              <a:gd name="connsiteX2" fmla="*/ 30601 w 504378"/>
              <a:gd name="connsiteY2" fmla="*/ 230406 h 490498"/>
              <a:gd name="connsiteX3" fmla="*/ 45902 w 504378"/>
              <a:gd name="connsiteY3" fmla="*/ 169208 h 490498"/>
              <a:gd name="connsiteX4" fmla="*/ 61202 w 504378"/>
              <a:gd name="connsiteY4" fmla="*/ 123310 h 490498"/>
              <a:gd name="connsiteX5" fmla="*/ 76503 w 504378"/>
              <a:gd name="connsiteY5" fmla="*/ 62112 h 490498"/>
              <a:gd name="connsiteX6" fmla="*/ 214208 w 504378"/>
              <a:gd name="connsiteY6" fmla="*/ 46813 h 490498"/>
              <a:gd name="connsiteX7" fmla="*/ 260110 w 504378"/>
              <a:gd name="connsiteY7" fmla="*/ 16214 h 490498"/>
              <a:gd name="connsiteX8" fmla="*/ 397815 w 504378"/>
              <a:gd name="connsiteY8" fmla="*/ 46813 h 490498"/>
              <a:gd name="connsiteX9" fmla="*/ 443717 w 504378"/>
              <a:gd name="connsiteY9" fmla="*/ 77412 h 490498"/>
              <a:gd name="connsiteX10" fmla="*/ 474318 w 504378"/>
              <a:gd name="connsiteY10" fmla="*/ 490498 h 4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378" h="490498">
                <a:moveTo>
                  <a:pt x="0" y="368102"/>
                </a:moveTo>
                <a:cubicBezTo>
                  <a:pt x="5100" y="337503"/>
                  <a:pt x="8571" y="306587"/>
                  <a:pt x="15301" y="276305"/>
                </a:cubicBezTo>
                <a:cubicBezTo>
                  <a:pt x="18800" y="260562"/>
                  <a:pt x="26170" y="245913"/>
                  <a:pt x="30601" y="230406"/>
                </a:cubicBezTo>
                <a:cubicBezTo>
                  <a:pt x="36378" y="210188"/>
                  <a:pt x="40125" y="189426"/>
                  <a:pt x="45902" y="169208"/>
                </a:cubicBezTo>
                <a:cubicBezTo>
                  <a:pt x="50333" y="153702"/>
                  <a:pt x="56771" y="138816"/>
                  <a:pt x="61202" y="123310"/>
                </a:cubicBezTo>
                <a:cubicBezTo>
                  <a:pt x="66979" y="103092"/>
                  <a:pt x="57695" y="71515"/>
                  <a:pt x="76503" y="62112"/>
                </a:cubicBezTo>
                <a:cubicBezTo>
                  <a:pt x="117812" y="41459"/>
                  <a:pt x="168306" y="51913"/>
                  <a:pt x="214208" y="46813"/>
                </a:cubicBezTo>
                <a:cubicBezTo>
                  <a:pt x="229509" y="36613"/>
                  <a:pt x="241834" y="18245"/>
                  <a:pt x="260110" y="16214"/>
                </a:cubicBezTo>
                <a:cubicBezTo>
                  <a:pt x="279345" y="14077"/>
                  <a:pt x="368479" y="32146"/>
                  <a:pt x="397815" y="46813"/>
                </a:cubicBezTo>
                <a:cubicBezTo>
                  <a:pt x="414263" y="55036"/>
                  <a:pt x="428416" y="67212"/>
                  <a:pt x="443717" y="77412"/>
                </a:cubicBezTo>
                <a:cubicBezTo>
                  <a:pt x="559188" y="-95784"/>
                  <a:pt x="474318" y="13125"/>
                  <a:pt x="474318" y="490498"/>
                </a:cubicBezTo>
              </a:path>
            </a:pathLst>
          </a:custGeom>
          <a:ln>
            <a:solidFill>
              <a:srgbClr val="FFFF00"/>
            </a:solidFill>
            <a:prstDash val="dot"/>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33" name="Isosceles Triangle 132"/>
          <p:cNvSpPr/>
          <p:nvPr/>
        </p:nvSpPr>
        <p:spPr>
          <a:xfrm>
            <a:off x="7640331" y="1742468"/>
            <a:ext cx="268365" cy="474269"/>
          </a:xfrm>
          <a:prstGeom prst="triangle">
            <a:avLst/>
          </a:prstGeom>
          <a:solidFill>
            <a:schemeClr val="accent2">
              <a:alpha val="52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2" name="Freeform 141"/>
          <p:cNvSpPr/>
          <p:nvPr/>
        </p:nvSpPr>
        <p:spPr>
          <a:xfrm>
            <a:off x="3158732" y="2058229"/>
            <a:ext cx="210189" cy="197707"/>
          </a:xfrm>
          <a:custGeom>
            <a:avLst/>
            <a:gdLst>
              <a:gd name="connsiteX0" fmla="*/ 41889 w 378501"/>
              <a:gd name="connsiteY0" fmla="*/ 0 h 229492"/>
              <a:gd name="connsiteX1" fmla="*/ 41889 w 378501"/>
              <a:gd name="connsiteY1" fmla="*/ 0 h 229492"/>
              <a:gd name="connsiteX2" fmla="*/ 210195 w 378501"/>
              <a:gd name="connsiteY2" fmla="*/ 15299 h 229492"/>
              <a:gd name="connsiteX3" fmla="*/ 332600 w 378501"/>
              <a:gd name="connsiteY3" fmla="*/ 30599 h 229492"/>
              <a:gd name="connsiteX4" fmla="*/ 347900 w 378501"/>
              <a:gd name="connsiteY4" fmla="*/ 76497 h 229492"/>
              <a:gd name="connsiteX5" fmla="*/ 378501 w 378501"/>
              <a:gd name="connsiteY5" fmla="*/ 137695 h 229492"/>
              <a:gd name="connsiteX6" fmla="*/ 363201 w 378501"/>
              <a:gd name="connsiteY6" fmla="*/ 183594 h 229492"/>
              <a:gd name="connsiteX7" fmla="*/ 317299 w 378501"/>
              <a:gd name="connsiteY7" fmla="*/ 198893 h 229492"/>
              <a:gd name="connsiteX8" fmla="*/ 271397 w 378501"/>
              <a:gd name="connsiteY8" fmla="*/ 229492 h 229492"/>
              <a:gd name="connsiteX9" fmla="*/ 133692 w 378501"/>
              <a:gd name="connsiteY9" fmla="*/ 214193 h 229492"/>
              <a:gd name="connsiteX10" fmla="*/ 118392 w 378501"/>
              <a:gd name="connsiteY10" fmla="*/ 168294 h 229492"/>
              <a:gd name="connsiteX11" fmla="*/ 72490 w 378501"/>
              <a:gd name="connsiteY11" fmla="*/ 152995 h 229492"/>
              <a:gd name="connsiteX12" fmla="*/ 11288 w 378501"/>
              <a:gd name="connsiteY12" fmla="*/ 91797 h 229492"/>
              <a:gd name="connsiteX13" fmla="*/ 41889 w 378501"/>
              <a:gd name="connsiteY13" fmla="*/ 0 h 22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8501" h="229492">
                <a:moveTo>
                  <a:pt x="41889" y="0"/>
                </a:moveTo>
                <a:lnTo>
                  <a:pt x="41889" y="0"/>
                </a:lnTo>
                <a:lnTo>
                  <a:pt x="210195" y="15299"/>
                </a:lnTo>
                <a:cubicBezTo>
                  <a:pt x="251088" y="19603"/>
                  <a:pt x="295024" y="13900"/>
                  <a:pt x="332600" y="30599"/>
                </a:cubicBezTo>
                <a:cubicBezTo>
                  <a:pt x="347337" y="37148"/>
                  <a:pt x="341547" y="61674"/>
                  <a:pt x="347900" y="76497"/>
                </a:cubicBezTo>
                <a:cubicBezTo>
                  <a:pt x="356885" y="97460"/>
                  <a:pt x="368301" y="117296"/>
                  <a:pt x="378501" y="137695"/>
                </a:cubicBezTo>
                <a:cubicBezTo>
                  <a:pt x="373401" y="152995"/>
                  <a:pt x="374605" y="172191"/>
                  <a:pt x="363201" y="183594"/>
                </a:cubicBezTo>
                <a:cubicBezTo>
                  <a:pt x="351796" y="194998"/>
                  <a:pt x="331725" y="191681"/>
                  <a:pt x="317299" y="198893"/>
                </a:cubicBezTo>
                <a:cubicBezTo>
                  <a:pt x="300851" y="207116"/>
                  <a:pt x="286698" y="219292"/>
                  <a:pt x="271397" y="229492"/>
                </a:cubicBezTo>
                <a:cubicBezTo>
                  <a:pt x="225495" y="224392"/>
                  <a:pt x="176573" y="231344"/>
                  <a:pt x="133692" y="214193"/>
                </a:cubicBezTo>
                <a:cubicBezTo>
                  <a:pt x="118718" y="208204"/>
                  <a:pt x="129796" y="179697"/>
                  <a:pt x="118392" y="168294"/>
                </a:cubicBezTo>
                <a:cubicBezTo>
                  <a:pt x="106987" y="156890"/>
                  <a:pt x="87791" y="158095"/>
                  <a:pt x="72490" y="152995"/>
                </a:cubicBezTo>
                <a:cubicBezTo>
                  <a:pt x="31688" y="30599"/>
                  <a:pt x="92890" y="173394"/>
                  <a:pt x="11288" y="91797"/>
                </a:cubicBezTo>
                <a:cubicBezTo>
                  <a:pt x="-8851" y="71659"/>
                  <a:pt x="-4013" y="23818"/>
                  <a:pt x="41889" y="0"/>
                </a:cubicBezTo>
                <a:close/>
              </a:path>
            </a:pathLst>
          </a:custGeom>
          <a:solidFill>
            <a:schemeClr val="tx1">
              <a:lumMod val="85000"/>
              <a:lumOff val="1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3" name="Left Bracket 142"/>
          <p:cNvSpPr/>
          <p:nvPr/>
        </p:nvSpPr>
        <p:spPr>
          <a:xfrm>
            <a:off x="2930525" y="2079625"/>
            <a:ext cx="146050" cy="182563"/>
          </a:xfrm>
          <a:prstGeom prst="leftBracket">
            <a:avLst/>
          </a:prstGeom>
          <a:noFill/>
          <a:ln>
            <a:solidFill>
              <a:schemeClr val="bg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44" name="Rectangle 143"/>
          <p:cNvSpPr/>
          <p:nvPr/>
        </p:nvSpPr>
        <p:spPr>
          <a:xfrm>
            <a:off x="2939969" y="2013537"/>
            <a:ext cx="218763" cy="153499"/>
          </a:xfrm>
          <a:prstGeom prst="rect">
            <a:avLst/>
          </a:prstGeom>
          <a:solidFill>
            <a:schemeClr val="bg2">
              <a:lumMod val="50000"/>
            </a:schemeClr>
          </a:solidFill>
          <a:ln>
            <a:solidFill>
              <a:srgbClr val="C4BD9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5" name="Freeform 144"/>
          <p:cNvSpPr/>
          <p:nvPr/>
        </p:nvSpPr>
        <p:spPr>
          <a:xfrm>
            <a:off x="8342289" y="2279032"/>
            <a:ext cx="210189" cy="197707"/>
          </a:xfrm>
          <a:custGeom>
            <a:avLst/>
            <a:gdLst>
              <a:gd name="connsiteX0" fmla="*/ 41889 w 378501"/>
              <a:gd name="connsiteY0" fmla="*/ 0 h 229492"/>
              <a:gd name="connsiteX1" fmla="*/ 41889 w 378501"/>
              <a:gd name="connsiteY1" fmla="*/ 0 h 229492"/>
              <a:gd name="connsiteX2" fmla="*/ 210195 w 378501"/>
              <a:gd name="connsiteY2" fmla="*/ 15299 h 229492"/>
              <a:gd name="connsiteX3" fmla="*/ 332600 w 378501"/>
              <a:gd name="connsiteY3" fmla="*/ 30599 h 229492"/>
              <a:gd name="connsiteX4" fmla="*/ 347900 w 378501"/>
              <a:gd name="connsiteY4" fmla="*/ 76497 h 229492"/>
              <a:gd name="connsiteX5" fmla="*/ 378501 w 378501"/>
              <a:gd name="connsiteY5" fmla="*/ 137695 h 229492"/>
              <a:gd name="connsiteX6" fmla="*/ 363201 w 378501"/>
              <a:gd name="connsiteY6" fmla="*/ 183594 h 229492"/>
              <a:gd name="connsiteX7" fmla="*/ 317299 w 378501"/>
              <a:gd name="connsiteY7" fmla="*/ 198893 h 229492"/>
              <a:gd name="connsiteX8" fmla="*/ 271397 w 378501"/>
              <a:gd name="connsiteY8" fmla="*/ 229492 h 229492"/>
              <a:gd name="connsiteX9" fmla="*/ 133692 w 378501"/>
              <a:gd name="connsiteY9" fmla="*/ 214193 h 229492"/>
              <a:gd name="connsiteX10" fmla="*/ 118392 w 378501"/>
              <a:gd name="connsiteY10" fmla="*/ 168294 h 229492"/>
              <a:gd name="connsiteX11" fmla="*/ 72490 w 378501"/>
              <a:gd name="connsiteY11" fmla="*/ 152995 h 229492"/>
              <a:gd name="connsiteX12" fmla="*/ 11288 w 378501"/>
              <a:gd name="connsiteY12" fmla="*/ 91797 h 229492"/>
              <a:gd name="connsiteX13" fmla="*/ 41889 w 378501"/>
              <a:gd name="connsiteY13" fmla="*/ 0 h 22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8501" h="229492">
                <a:moveTo>
                  <a:pt x="41889" y="0"/>
                </a:moveTo>
                <a:lnTo>
                  <a:pt x="41889" y="0"/>
                </a:lnTo>
                <a:lnTo>
                  <a:pt x="210195" y="15299"/>
                </a:lnTo>
                <a:cubicBezTo>
                  <a:pt x="251088" y="19603"/>
                  <a:pt x="295024" y="13900"/>
                  <a:pt x="332600" y="30599"/>
                </a:cubicBezTo>
                <a:cubicBezTo>
                  <a:pt x="347337" y="37148"/>
                  <a:pt x="341547" y="61674"/>
                  <a:pt x="347900" y="76497"/>
                </a:cubicBezTo>
                <a:cubicBezTo>
                  <a:pt x="356885" y="97460"/>
                  <a:pt x="368301" y="117296"/>
                  <a:pt x="378501" y="137695"/>
                </a:cubicBezTo>
                <a:cubicBezTo>
                  <a:pt x="373401" y="152995"/>
                  <a:pt x="374605" y="172191"/>
                  <a:pt x="363201" y="183594"/>
                </a:cubicBezTo>
                <a:cubicBezTo>
                  <a:pt x="351796" y="194998"/>
                  <a:pt x="331725" y="191681"/>
                  <a:pt x="317299" y="198893"/>
                </a:cubicBezTo>
                <a:cubicBezTo>
                  <a:pt x="300851" y="207116"/>
                  <a:pt x="286698" y="219292"/>
                  <a:pt x="271397" y="229492"/>
                </a:cubicBezTo>
                <a:cubicBezTo>
                  <a:pt x="225495" y="224392"/>
                  <a:pt x="176573" y="231344"/>
                  <a:pt x="133692" y="214193"/>
                </a:cubicBezTo>
                <a:cubicBezTo>
                  <a:pt x="118718" y="208204"/>
                  <a:pt x="129796" y="179697"/>
                  <a:pt x="118392" y="168294"/>
                </a:cubicBezTo>
                <a:cubicBezTo>
                  <a:pt x="106987" y="156890"/>
                  <a:pt x="87791" y="158095"/>
                  <a:pt x="72490" y="152995"/>
                </a:cubicBezTo>
                <a:cubicBezTo>
                  <a:pt x="31688" y="30599"/>
                  <a:pt x="92890" y="173394"/>
                  <a:pt x="11288" y="91797"/>
                </a:cubicBezTo>
                <a:cubicBezTo>
                  <a:pt x="-8851" y="71659"/>
                  <a:pt x="-4013" y="23818"/>
                  <a:pt x="41889" y="0"/>
                </a:cubicBezTo>
                <a:close/>
              </a:path>
            </a:pathLst>
          </a:custGeom>
          <a:solidFill>
            <a:schemeClr val="tx1">
              <a:lumMod val="85000"/>
              <a:lumOff val="1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6" name="Left Bracket 145"/>
          <p:cNvSpPr/>
          <p:nvPr/>
        </p:nvSpPr>
        <p:spPr>
          <a:xfrm>
            <a:off x="8115300" y="2185988"/>
            <a:ext cx="146050" cy="182562"/>
          </a:xfrm>
          <a:prstGeom prst="leftBracket">
            <a:avLst/>
          </a:prstGeom>
          <a:noFill/>
          <a:ln>
            <a:solidFill>
              <a:schemeClr val="bg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47" name="Rectangle 146"/>
          <p:cNvSpPr/>
          <p:nvPr/>
        </p:nvSpPr>
        <p:spPr>
          <a:xfrm>
            <a:off x="8123526" y="2323240"/>
            <a:ext cx="218763" cy="153499"/>
          </a:xfrm>
          <a:prstGeom prst="rect">
            <a:avLst/>
          </a:prstGeom>
          <a:solidFill>
            <a:schemeClr val="bg2">
              <a:lumMod val="50000"/>
            </a:schemeClr>
          </a:solidFill>
          <a:ln>
            <a:solidFill>
              <a:srgbClr val="C4BD9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6580" name="TextBox 148"/>
          <p:cNvSpPr txBox="1">
            <a:spLocks noChangeArrowheads="1"/>
          </p:cNvSpPr>
          <p:nvPr/>
        </p:nvSpPr>
        <p:spPr bwMode="auto">
          <a:xfrm>
            <a:off x="1782763" y="3224213"/>
            <a:ext cx="2636837" cy="431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6pPr>
            <a:lvl7pPr marL="29718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7pPr>
            <a:lvl8pPr marL="34290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8pPr>
            <a:lvl9pPr marL="38862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9pPr>
          </a:lstStyle>
          <a:p>
            <a:r>
              <a:rPr lang="en-US" sz="2400"/>
              <a:t>Cause - Effect</a:t>
            </a:r>
          </a:p>
        </p:txBody>
      </p:sp>
      <p:sp>
        <p:nvSpPr>
          <p:cNvPr id="106581" name="TextBox 150"/>
          <p:cNvSpPr txBox="1">
            <a:spLocks noChangeArrowheads="1"/>
          </p:cNvSpPr>
          <p:nvPr/>
        </p:nvSpPr>
        <p:spPr bwMode="auto">
          <a:xfrm>
            <a:off x="1600200" y="2749550"/>
            <a:ext cx="1108075" cy="487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6pPr>
            <a:lvl7pPr marL="29718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7pPr>
            <a:lvl8pPr marL="34290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8pPr>
            <a:lvl9pPr marL="38862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9pPr>
          </a:lstStyle>
          <a:p>
            <a:r>
              <a:rPr lang="en-US"/>
              <a:t>Past</a:t>
            </a:r>
          </a:p>
        </p:txBody>
      </p:sp>
      <p:sp>
        <p:nvSpPr>
          <p:cNvPr id="106582" name="TextBox 151"/>
          <p:cNvSpPr txBox="1">
            <a:spLocks noChangeArrowheads="1"/>
          </p:cNvSpPr>
          <p:nvPr/>
        </p:nvSpPr>
        <p:spPr bwMode="auto">
          <a:xfrm>
            <a:off x="4348163" y="2863850"/>
            <a:ext cx="1379537" cy="487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6pPr>
            <a:lvl7pPr marL="29718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7pPr>
            <a:lvl8pPr marL="34290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8pPr>
            <a:lvl9pPr marL="38862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9pPr>
          </a:lstStyle>
          <a:p>
            <a:r>
              <a:rPr lang="en-US" sz="2400" dirty="0"/>
              <a:t>Presen</a:t>
            </a:r>
            <a:r>
              <a:rPr lang="en-US" dirty="0"/>
              <a:t>t</a:t>
            </a:r>
          </a:p>
        </p:txBody>
      </p:sp>
      <p:sp>
        <p:nvSpPr>
          <p:cNvPr id="106583" name="TextBox 152"/>
          <p:cNvSpPr txBox="1">
            <a:spLocks noChangeArrowheads="1"/>
          </p:cNvSpPr>
          <p:nvPr/>
        </p:nvSpPr>
        <p:spPr bwMode="auto">
          <a:xfrm>
            <a:off x="7010400" y="2805113"/>
            <a:ext cx="1250950" cy="431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6pPr>
            <a:lvl7pPr marL="29718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7pPr>
            <a:lvl8pPr marL="34290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8pPr>
            <a:lvl9pPr marL="38862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9pPr>
          </a:lstStyle>
          <a:p>
            <a:r>
              <a:rPr lang="en-US" sz="2400"/>
              <a:t>Future</a:t>
            </a:r>
          </a:p>
        </p:txBody>
      </p:sp>
      <p:sp>
        <p:nvSpPr>
          <p:cNvPr id="106584" name="TextBox 89"/>
          <p:cNvSpPr txBox="1">
            <a:spLocks noChangeArrowheads="1"/>
          </p:cNvSpPr>
          <p:nvPr/>
        </p:nvSpPr>
        <p:spPr bwMode="auto">
          <a:xfrm>
            <a:off x="4525963" y="3276600"/>
            <a:ext cx="2636837" cy="430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6pPr>
            <a:lvl7pPr marL="29718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7pPr>
            <a:lvl8pPr marL="34290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8pPr>
            <a:lvl9pPr marL="38862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9pPr>
          </a:lstStyle>
          <a:p>
            <a:r>
              <a:rPr lang="en-US" sz="2400"/>
              <a:t>Cause - Effect</a:t>
            </a:r>
          </a:p>
        </p:txBody>
      </p:sp>
      <p:sp>
        <p:nvSpPr>
          <p:cNvPr id="91" name="Freeform 90"/>
          <p:cNvSpPr/>
          <p:nvPr/>
        </p:nvSpPr>
        <p:spPr>
          <a:xfrm>
            <a:off x="4202725" y="5110893"/>
            <a:ext cx="210189" cy="197707"/>
          </a:xfrm>
          <a:custGeom>
            <a:avLst/>
            <a:gdLst>
              <a:gd name="connsiteX0" fmla="*/ 41889 w 378501"/>
              <a:gd name="connsiteY0" fmla="*/ 0 h 229492"/>
              <a:gd name="connsiteX1" fmla="*/ 41889 w 378501"/>
              <a:gd name="connsiteY1" fmla="*/ 0 h 229492"/>
              <a:gd name="connsiteX2" fmla="*/ 210195 w 378501"/>
              <a:gd name="connsiteY2" fmla="*/ 15299 h 229492"/>
              <a:gd name="connsiteX3" fmla="*/ 332600 w 378501"/>
              <a:gd name="connsiteY3" fmla="*/ 30599 h 229492"/>
              <a:gd name="connsiteX4" fmla="*/ 347900 w 378501"/>
              <a:gd name="connsiteY4" fmla="*/ 76497 h 229492"/>
              <a:gd name="connsiteX5" fmla="*/ 378501 w 378501"/>
              <a:gd name="connsiteY5" fmla="*/ 137695 h 229492"/>
              <a:gd name="connsiteX6" fmla="*/ 363201 w 378501"/>
              <a:gd name="connsiteY6" fmla="*/ 183594 h 229492"/>
              <a:gd name="connsiteX7" fmla="*/ 317299 w 378501"/>
              <a:gd name="connsiteY7" fmla="*/ 198893 h 229492"/>
              <a:gd name="connsiteX8" fmla="*/ 271397 w 378501"/>
              <a:gd name="connsiteY8" fmla="*/ 229492 h 229492"/>
              <a:gd name="connsiteX9" fmla="*/ 133692 w 378501"/>
              <a:gd name="connsiteY9" fmla="*/ 214193 h 229492"/>
              <a:gd name="connsiteX10" fmla="*/ 118392 w 378501"/>
              <a:gd name="connsiteY10" fmla="*/ 168294 h 229492"/>
              <a:gd name="connsiteX11" fmla="*/ 72490 w 378501"/>
              <a:gd name="connsiteY11" fmla="*/ 152995 h 229492"/>
              <a:gd name="connsiteX12" fmla="*/ 11288 w 378501"/>
              <a:gd name="connsiteY12" fmla="*/ 91797 h 229492"/>
              <a:gd name="connsiteX13" fmla="*/ 41889 w 378501"/>
              <a:gd name="connsiteY13" fmla="*/ 0 h 22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8501" h="229492">
                <a:moveTo>
                  <a:pt x="41889" y="0"/>
                </a:moveTo>
                <a:lnTo>
                  <a:pt x="41889" y="0"/>
                </a:lnTo>
                <a:lnTo>
                  <a:pt x="210195" y="15299"/>
                </a:lnTo>
                <a:cubicBezTo>
                  <a:pt x="251088" y="19603"/>
                  <a:pt x="295024" y="13900"/>
                  <a:pt x="332600" y="30599"/>
                </a:cubicBezTo>
                <a:cubicBezTo>
                  <a:pt x="347337" y="37148"/>
                  <a:pt x="341547" y="61674"/>
                  <a:pt x="347900" y="76497"/>
                </a:cubicBezTo>
                <a:cubicBezTo>
                  <a:pt x="356885" y="97460"/>
                  <a:pt x="368301" y="117296"/>
                  <a:pt x="378501" y="137695"/>
                </a:cubicBezTo>
                <a:cubicBezTo>
                  <a:pt x="373401" y="152995"/>
                  <a:pt x="374605" y="172191"/>
                  <a:pt x="363201" y="183594"/>
                </a:cubicBezTo>
                <a:cubicBezTo>
                  <a:pt x="351796" y="194998"/>
                  <a:pt x="331725" y="191681"/>
                  <a:pt x="317299" y="198893"/>
                </a:cubicBezTo>
                <a:cubicBezTo>
                  <a:pt x="300851" y="207116"/>
                  <a:pt x="286698" y="219292"/>
                  <a:pt x="271397" y="229492"/>
                </a:cubicBezTo>
                <a:cubicBezTo>
                  <a:pt x="225495" y="224392"/>
                  <a:pt x="176573" y="231344"/>
                  <a:pt x="133692" y="214193"/>
                </a:cubicBezTo>
                <a:cubicBezTo>
                  <a:pt x="118718" y="208204"/>
                  <a:pt x="129796" y="179697"/>
                  <a:pt x="118392" y="168294"/>
                </a:cubicBezTo>
                <a:cubicBezTo>
                  <a:pt x="106987" y="156890"/>
                  <a:pt x="87791" y="158095"/>
                  <a:pt x="72490" y="152995"/>
                </a:cubicBezTo>
                <a:cubicBezTo>
                  <a:pt x="31688" y="30599"/>
                  <a:pt x="92890" y="173394"/>
                  <a:pt x="11288" y="91797"/>
                </a:cubicBezTo>
                <a:cubicBezTo>
                  <a:pt x="-8851" y="71659"/>
                  <a:pt x="-4013" y="23818"/>
                  <a:pt x="41889" y="0"/>
                </a:cubicBezTo>
                <a:close/>
              </a:path>
            </a:pathLst>
          </a:custGeom>
          <a:solidFill>
            <a:schemeClr val="tx1">
              <a:lumMod val="85000"/>
              <a:lumOff val="1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2" name="Left Bracket 91"/>
          <p:cNvSpPr/>
          <p:nvPr/>
        </p:nvSpPr>
        <p:spPr>
          <a:xfrm>
            <a:off x="4038600" y="4929188"/>
            <a:ext cx="146050" cy="182562"/>
          </a:xfrm>
          <a:prstGeom prst="leftBracket">
            <a:avLst/>
          </a:prstGeom>
          <a:noFill/>
          <a:ln>
            <a:solidFill>
              <a:schemeClr val="bg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93" name="Rectangle 92"/>
          <p:cNvSpPr/>
          <p:nvPr/>
        </p:nvSpPr>
        <p:spPr>
          <a:xfrm>
            <a:off x="4009362" y="5129701"/>
            <a:ext cx="218763" cy="153499"/>
          </a:xfrm>
          <a:prstGeom prst="rect">
            <a:avLst/>
          </a:prstGeom>
          <a:solidFill>
            <a:schemeClr val="bg2">
              <a:lumMod val="50000"/>
            </a:schemeClr>
          </a:solidFill>
          <a:ln>
            <a:solidFill>
              <a:srgbClr val="C4BD9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4" name="Oval Callout 93"/>
          <p:cNvSpPr/>
          <p:nvPr/>
        </p:nvSpPr>
        <p:spPr>
          <a:xfrm>
            <a:off x="319257" y="195579"/>
            <a:ext cx="3657600" cy="838200"/>
          </a:xfrm>
          <a:prstGeom prst="wedgeEllipseCallout">
            <a:avLst>
              <a:gd name="adj1" fmla="val 1736"/>
              <a:gd name="adj2" fmla="val 64015"/>
            </a:avLst>
          </a:prstGeom>
          <a:solidFill>
            <a:schemeClr val="bg1"/>
          </a:solidFill>
          <a:ln>
            <a:solidFill>
              <a:srgbClr val="000000"/>
            </a:solidFill>
            <a:prstDash val="dot"/>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i="1" dirty="0" smtClean="0">
                <a:ln>
                  <a:solidFill>
                    <a:schemeClr val="tx1"/>
                  </a:solidFill>
                  <a:prstDash val="dot"/>
                </a:ln>
                <a:solidFill>
                  <a:srgbClr val="000000"/>
                </a:solidFill>
              </a:rPr>
              <a:t>No one should make you feel bad</a:t>
            </a:r>
            <a:endParaRPr lang="en-US" i="1" dirty="0">
              <a:ln>
                <a:solidFill>
                  <a:schemeClr val="tx1"/>
                </a:solidFill>
                <a:prstDash val="dot"/>
              </a:ln>
              <a:solidFill>
                <a:srgbClr val="000000"/>
              </a:solidFill>
            </a:endParaRPr>
          </a:p>
        </p:txBody>
      </p:sp>
      <p:cxnSp>
        <p:nvCxnSpPr>
          <p:cNvPr id="9" name="Straight Connector 8"/>
          <p:cNvCxnSpPr/>
          <p:nvPr/>
        </p:nvCxnSpPr>
        <p:spPr>
          <a:xfrm flipH="1">
            <a:off x="7924800" y="2667000"/>
            <a:ext cx="76200" cy="2438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4191000" y="5105400"/>
            <a:ext cx="37338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6591" name="TextBox 12"/>
          <p:cNvSpPr txBox="1">
            <a:spLocks noChangeArrowheads="1"/>
          </p:cNvSpPr>
          <p:nvPr/>
        </p:nvSpPr>
        <p:spPr bwMode="auto">
          <a:xfrm>
            <a:off x="5486400" y="4953000"/>
            <a:ext cx="2268538" cy="12003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6pPr>
            <a:lvl7pPr marL="29718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7pPr>
            <a:lvl8pPr marL="34290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8pPr>
            <a:lvl9pPr marL="38862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9pPr>
          </a:lstStyle>
          <a:p>
            <a:pPr algn="ctr"/>
            <a:r>
              <a:rPr lang="en-US" sz="2400" dirty="0" smtClean="0"/>
              <a:t>Mum you scared me!  You are bad!</a:t>
            </a:r>
            <a:endParaRPr lang="en-US" sz="2400" dirty="0"/>
          </a:p>
        </p:txBody>
      </p:sp>
      <p:sp>
        <p:nvSpPr>
          <p:cNvPr id="2" name="Lightning Bolt 1"/>
          <p:cNvSpPr/>
          <p:nvPr/>
        </p:nvSpPr>
        <p:spPr>
          <a:xfrm>
            <a:off x="3876767" y="2489994"/>
            <a:ext cx="265190" cy="312737"/>
          </a:xfrm>
          <a:prstGeom prst="lightningBol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4" name="Smiley Face 113"/>
          <p:cNvSpPr/>
          <p:nvPr/>
        </p:nvSpPr>
        <p:spPr>
          <a:xfrm>
            <a:off x="5073231" y="1033779"/>
            <a:ext cx="351913" cy="367188"/>
          </a:xfrm>
          <a:prstGeom prst="smileyFace">
            <a:avLst/>
          </a:prstGeom>
          <a:solidFill>
            <a:srgbClr val="FFFFFF"/>
          </a:solidFill>
          <a:ln>
            <a:solidFill>
              <a:srgbClr val="000000"/>
            </a:solidFill>
            <a:prstDash val="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5" name="Straight Connector 114"/>
          <p:cNvCxnSpPr>
            <a:stCxn id="114" idx="4"/>
          </p:cNvCxnSpPr>
          <p:nvPr/>
        </p:nvCxnSpPr>
        <p:spPr>
          <a:xfrm flipH="1">
            <a:off x="5210175" y="1400175"/>
            <a:ext cx="39687" cy="62865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H="1">
            <a:off x="4951412" y="2028825"/>
            <a:ext cx="258763" cy="442913"/>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5210175" y="2028825"/>
            <a:ext cx="214312" cy="442913"/>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5249862" y="1614488"/>
            <a:ext cx="214313" cy="29210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H="1">
            <a:off x="4997450" y="1630363"/>
            <a:ext cx="204787" cy="290512"/>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140" name="Freeform 139"/>
          <p:cNvSpPr/>
          <p:nvPr/>
        </p:nvSpPr>
        <p:spPr>
          <a:xfrm>
            <a:off x="4981575" y="971550"/>
            <a:ext cx="504825" cy="490538"/>
          </a:xfrm>
          <a:custGeom>
            <a:avLst/>
            <a:gdLst>
              <a:gd name="connsiteX0" fmla="*/ 0 w 504378"/>
              <a:gd name="connsiteY0" fmla="*/ 368102 h 490498"/>
              <a:gd name="connsiteX1" fmla="*/ 15301 w 504378"/>
              <a:gd name="connsiteY1" fmla="*/ 276305 h 490498"/>
              <a:gd name="connsiteX2" fmla="*/ 30601 w 504378"/>
              <a:gd name="connsiteY2" fmla="*/ 230406 h 490498"/>
              <a:gd name="connsiteX3" fmla="*/ 45902 w 504378"/>
              <a:gd name="connsiteY3" fmla="*/ 169208 h 490498"/>
              <a:gd name="connsiteX4" fmla="*/ 61202 w 504378"/>
              <a:gd name="connsiteY4" fmla="*/ 123310 h 490498"/>
              <a:gd name="connsiteX5" fmla="*/ 76503 w 504378"/>
              <a:gd name="connsiteY5" fmla="*/ 62112 h 490498"/>
              <a:gd name="connsiteX6" fmla="*/ 214208 w 504378"/>
              <a:gd name="connsiteY6" fmla="*/ 46813 h 490498"/>
              <a:gd name="connsiteX7" fmla="*/ 260110 w 504378"/>
              <a:gd name="connsiteY7" fmla="*/ 16214 h 490498"/>
              <a:gd name="connsiteX8" fmla="*/ 397815 w 504378"/>
              <a:gd name="connsiteY8" fmla="*/ 46813 h 490498"/>
              <a:gd name="connsiteX9" fmla="*/ 443717 w 504378"/>
              <a:gd name="connsiteY9" fmla="*/ 77412 h 490498"/>
              <a:gd name="connsiteX10" fmla="*/ 474318 w 504378"/>
              <a:gd name="connsiteY10" fmla="*/ 490498 h 4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378" h="490498">
                <a:moveTo>
                  <a:pt x="0" y="368102"/>
                </a:moveTo>
                <a:cubicBezTo>
                  <a:pt x="5100" y="337503"/>
                  <a:pt x="8571" y="306587"/>
                  <a:pt x="15301" y="276305"/>
                </a:cubicBezTo>
                <a:cubicBezTo>
                  <a:pt x="18800" y="260562"/>
                  <a:pt x="26170" y="245913"/>
                  <a:pt x="30601" y="230406"/>
                </a:cubicBezTo>
                <a:cubicBezTo>
                  <a:pt x="36378" y="210188"/>
                  <a:pt x="40125" y="189426"/>
                  <a:pt x="45902" y="169208"/>
                </a:cubicBezTo>
                <a:cubicBezTo>
                  <a:pt x="50333" y="153702"/>
                  <a:pt x="56771" y="138816"/>
                  <a:pt x="61202" y="123310"/>
                </a:cubicBezTo>
                <a:cubicBezTo>
                  <a:pt x="66979" y="103092"/>
                  <a:pt x="57695" y="71515"/>
                  <a:pt x="76503" y="62112"/>
                </a:cubicBezTo>
                <a:cubicBezTo>
                  <a:pt x="117812" y="41459"/>
                  <a:pt x="168306" y="51913"/>
                  <a:pt x="214208" y="46813"/>
                </a:cubicBezTo>
                <a:cubicBezTo>
                  <a:pt x="229509" y="36613"/>
                  <a:pt x="241834" y="18245"/>
                  <a:pt x="260110" y="16214"/>
                </a:cubicBezTo>
                <a:cubicBezTo>
                  <a:pt x="279345" y="14077"/>
                  <a:pt x="368479" y="32146"/>
                  <a:pt x="397815" y="46813"/>
                </a:cubicBezTo>
                <a:cubicBezTo>
                  <a:pt x="414263" y="55036"/>
                  <a:pt x="428416" y="67212"/>
                  <a:pt x="443717" y="77412"/>
                </a:cubicBezTo>
                <a:cubicBezTo>
                  <a:pt x="559188" y="-95784"/>
                  <a:pt x="474318" y="13125"/>
                  <a:pt x="474318" y="490498"/>
                </a:cubicBezTo>
              </a:path>
            </a:pathLst>
          </a:custGeom>
          <a:ln>
            <a:solidFill>
              <a:srgbClr val="FFFF00"/>
            </a:solidFill>
            <a:prstDash val="dot"/>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41" name="Isosceles Triangle 140"/>
          <p:cNvSpPr/>
          <p:nvPr/>
        </p:nvSpPr>
        <p:spPr>
          <a:xfrm>
            <a:off x="5095568" y="1691668"/>
            <a:ext cx="268365" cy="474269"/>
          </a:xfrm>
          <a:prstGeom prst="triangle">
            <a:avLst/>
          </a:prstGeom>
          <a:solidFill>
            <a:schemeClr val="accent2">
              <a:alpha val="52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9" name="Freeform 148"/>
          <p:cNvSpPr/>
          <p:nvPr/>
        </p:nvSpPr>
        <p:spPr>
          <a:xfrm>
            <a:off x="5797526" y="2228232"/>
            <a:ext cx="210189" cy="197707"/>
          </a:xfrm>
          <a:custGeom>
            <a:avLst/>
            <a:gdLst>
              <a:gd name="connsiteX0" fmla="*/ 41889 w 378501"/>
              <a:gd name="connsiteY0" fmla="*/ 0 h 229492"/>
              <a:gd name="connsiteX1" fmla="*/ 41889 w 378501"/>
              <a:gd name="connsiteY1" fmla="*/ 0 h 229492"/>
              <a:gd name="connsiteX2" fmla="*/ 210195 w 378501"/>
              <a:gd name="connsiteY2" fmla="*/ 15299 h 229492"/>
              <a:gd name="connsiteX3" fmla="*/ 332600 w 378501"/>
              <a:gd name="connsiteY3" fmla="*/ 30599 h 229492"/>
              <a:gd name="connsiteX4" fmla="*/ 347900 w 378501"/>
              <a:gd name="connsiteY4" fmla="*/ 76497 h 229492"/>
              <a:gd name="connsiteX5" fmla="*/ 378501 w 378501"/>
              <a:gd name="connsiteY5" fmla="*/ 137695 h 229492"/>
              <a:gd name="connsiteX6" fmla="*/ 363201 w 378501"/>
              <a:gd name="connsiteY6" fmla="*/ 183594 h 229492"/>
              <a:gd name="connsiteX7" fmla="*/ 317299 w 378501"/>
              <a:gd name="connsiteY7" fmla="*/ 198893 h 229492"/>
              <a:gd name="connsiteX8" fmla="*/ 271397 w 378501"/>
              <a:gd name="connsiteY8" fmla="*/ 229492 h 229492"/>
              <a:gd name="connsiteX9" fmla="*/ 133692 w 378501"/>
              <a:gd name="connsiteY9" fmla="*/ 214193 h 229492"/>
              <a:gd name="connsiteX10" fmla="*/ 118392 w 378501"/>
              <a:gd name="connsiteY10" fmla="*/ 168294 h 229492"/>
              <a:gd name="connsiteX11" fmla="*/ 72490 w 378501"/>
              <a:gd name="connsiteY11" fmla="*/ 152995 h 229492"/>
              <a:gd name="connsiteX12" fmla="*/ 11288 w 378501"/>
              <a:gd name="connsiteY12" fmla="*/ 91797 h 229492"/>
              <a:gd name="connsiteX13" fmla="*/ 41889 w 378501"/>
              <a:gd name="connsiteY13" fmla="*/ 0 h 22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8501" h="229492">
                <a:moveTo>
                  <a:pt x="41889" y="0"/>
                </a:moveTo>
                <a:lnTo>
                  <a:pt x="41889" y="0"/>
                </a:lnTo>
                <a:lnTo>
                  <a:pt x="210195" y="15299"/>
                </a:lnTo>
                <a:cubicBezTo>
                  <a:pt x="251088" y="19603"/>
                  <a:pt x="295024" y="13900"/>
                  <a:pt x="332600" y="30599"/>
                </a:cubicBezTo>
                <a:cubicBezTo>
                  <a:pt x="347337" y="37148"/>
                  <a:pt x="341547" y="61674"/>
                  <a:pt x="347900" y="76497"/>
                </a:cubicBezTo>
                <a:cubicBezTo>
                  <a:pt x="356885" y="97460"/>
                  <a:pt x="368301" y="117296"/>
                  <a:pt x="378501" y="137695"/>
                </a:cubicBezTo>
                <a:cubicBezTo>
                  <a:pt x="373401" y="152995"/>
                  <a:pt x="374605" y="172191"/>
                  <a:pt x="363201" y="183594"/>
                </a:cubicBezTo>
                <a:cubicBezTo>
                  <a:pt x="351796" y="194998"/>
                  <a:pt x="331725" y="191681"/>
                  <a:pt x="317299" y="198893"/>
                </a:cubicBezTo>
                <a:cubicBezTo>
                  <a:pt x="300851" y="207116"/>
                  <a:pt x="286698" y="219292"/>
                  <a:pt x="271397" y="229492"/>
                </a:cubicBezTo>
                <a:cubicBezTo>
                  <a:pt x="225495" y="224392"/>
                  <a:pt x="176573" y="231344"/>
                  <a:pt x="133692" y="214193"/>
                </a:cubicBezTo>
                <a:cubicBezTo>
                  <a:pt x="118718" y="208204"/>
                  <a:pt x="129796" y="179697"/>
                  <a:pt x="118392" y="168294"/>
                </a:cubicBezTo>
                <a:cubicBezTo>
                  <a:pt x="106987" y="156890"/>
                  <a:pt x="87791" y="158095"/>
                  <a:pt x="72490" y="152995"/>
                </a:cubicBezTo>
                <a:cubicBezTo>
                  <a:pt x="31688" y="30599"/>
                  <a:pt x="92890" y="173394"/>
                  <a:pt x="11288" y="91797"/>
                </a:cubicBezTo>
                <a:cubicBezTo>
                  <a:pt x="-8851" y="71659"/>
                  <a:pt x="-4013" y="23818"/>
                  <a:pt x="41889" y="0"/>
                </a:cubicBezTo>
                <a:close/>
              </a:path>
            </a:pathLst>
          </a:custGeom>
          <a:solidFill>
            <a:schemeClr val="tx1">
              <a:lumMod val="85000"/>
              <a:lumOff val="1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0" name="Left Bracket 149"/>
          <p:cNvSpPr/>
          <p:nvPr/>
        </p:nvSpPr>
        <p:spPr>
          <a:xfrm>
            <a:off x="5570537" y="2135188"/>
            <a:ext cx="146050" cy="182562"/>
          </a:xfrm>
          <a:prstGeom prst="leftBracket">
            <a:avLst/>
          </a:prstGeom>
          <a:noFill/>
          <a:ln>
            <a:solidFill>
              <a:schemeClr val="bg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51" name="Rectangle 150"/>
          <p:cNvSpPr/>
          <p:nvPr/>
        </p:nvSpPr>
        <p:spPr>
          <a:xfrm>
            <a:off x="5578763" y="2272440"/>
            <a:ext cx="218763" cy="153499"/>
          </a:xfrm>
          <a:prstGeom prst="rect">
            <a:avLst/>
          </a:prstGeom>
          <a:solidFill>
            <a:schemeClr val="bg2">
              <a:lumMod val="50000"/>
            </a:schemeClr>
          </a:solidFill>
          <a:ln>
            <a:solidFill>
              <a:srgbClr val="C4BD9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2" name="Lightning Bolt 151"/>
          <p:cNvSpPr/>
          <p:nvPr/>
        </p:nvSpPr>
        <p:spPr>
          <a:xfrm>
            <a:off x="1116013" y="2355850"/>
            <a:ext cx="265190" cy="312737"/>
          </a:xfrm>
          <a:prstGeom prst="lightningBol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3" name="TextBox 151"/>
          <p:cNvSpPr txBox="1">
            <a:spLocks noChangeArrowheads="1"/>
          </p:cNvSpPr>
          <p:nvPr/>
        </p:nvSpPr>
        <p:spPr bwMode="auto">
          <a:xfrm>
            <a:off x="3773945" y="2352745"/>
            <a:ext cx="1379537" cy="707886"/>
          </a:xfrm>
          <a:prstGeom prst="rect">
            <a:avLst/>
          </a:prstGeom>
          <a:noFill/>
          <a:ln>
            <a:noFill/>
          </a:ln>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6pPr>
            <a:lvl7pPr marL="29718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7pPr>
            <a:lvl8pPr marL="34290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8pPr>
            <a:lvl9pPr marL="38862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9pPr>
          </a:lstStyle>
          <a:p>
            <a:pPr algn="ctr"/>
            <a:r>
              <a:rPr lang="en-US" sz="2000" i="1" dirty="0" smtClean="0">
                <a:solidFill>
                  <a:srgbClr val="FF6600"/>
                </a:solidFill>
              </a:rPr>
              <a:t>Bad Feeling</a:t>
            </a:r>
            <a:endParaRPr lang="en-US" sz="2000" i="1" dirty="0">
              <a:solidFill>
                <a:srgbClr val="FF6600"/>
              </a:solidFill>
            </a:endParaRPr>
          </a:p>
        </p:txBody>
      </p:sp>
      <p:cxnSp>
        <p:nvCxnSpPr>
          <p:cNvPr id="4" name="Straight Arrow Connector 3"/>
          <p:cNvCxnSpPr/>
          <p:nvPr/>
        </p:nvCxnSpPr>
        <p:spPr>
          <a:xfrm flipH="1">
            <a:off x="6831013" y="1691668"/>
            <a:ext cx="665162" cy="4742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4" name="TextBox 151"/>
          <p:cNvSpPr txBox="1">
            <a:spLocks noChangeArrowheads="1"/>
          </p:cNvSpPr>
          <p:nvPr/>
        </p:nvSpPr>
        <p:spPr bwMode="auto">
          <a:xfrm>
            <a:off x="6007715" y="2370138"/>
            <a:ext cx="1379537" cy="707886"/>
          </a:xfrm>
          <a:prstGeom prst="rect">
            <a:avLst/>
          </a:prstGeom>
          <a:noFill/>
          <a:ln>
            <a:noFill/>
          </a:ln>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6pPr>
            <a:lvl7pPr marL="29718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7pPr>
            <a:lvl8pPr marL="34290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8pPr>
            <a:lvl9pPr marL="3886200" indent="-228600" algn="just" eaLnBrk="0" fontAlgn="base" hangingPunct="0">
              <a:lnSpc>
                <a:spcPct val="90000"/>
              </a:lnSpc>
              <a:spcBef>
                <a:spcPct val="20000"/>
              </a:spcBef>
              <a:spcAft>
                <a:spcPct val="0"/>
              </a:spcAft>
              <a:buSzPct val="150000"/>
              <a:defRPr sz="2800">
                <a:solidFill>
                  <a:schemeClr val="tx1"/>
                </a:solidFill>
                <a:latin typeface="Arial" charset="0"/>
                <a:ea typeface="ＭＳ Ｐゴシック" charset="0"/>
              </a:defRPr>
            </a:lvl9pPr>
          </a:lstStyle>
          <a:p>
            <a:pPr algn="ctr"/>
            <a:r>
              <a:rPr lang="en-US" sz="2000" i="1" dirty="0" smtClean="0">
                <a:solidFill>
                  <a:srgbClr val="FF6600"/>
                </a:solidFill>
              </a:rPr>
              <a:t>Bad Feeling</a:t>
            </a:r>
            <a:endParaRPr lang="en-US" sz="2000" i="1" dirty="0">
              <a:solidFill>
                <a:srgbClr val="FF6600"/>
              </a:solidFill>
            </a:endParaRPr>
          </a:p>
        </p:txBody>
      </p:sp>
      <p:sp>
        <p:nvSpPr>
          <p:cNvPr id="5" name="TextBox 4"/>
          <p:cNvSpPr txBox="1"/>
          <p:nvPr/>
        </p:nvSpPr>
        <p:spPr>
          <a:xfrm>
            <a:off x="6569074" y="1400175"/>
            <a:ext cx="957264" cy="369332"/>
          </a:xfrm>
          <a:prstGeom prst="rect">
            <a:avLst/>
          </a:prstGeom>
          <a:noFill/>
        </p:spPr>
        <p:txBody>
          <a:bodyPr wrap="square" rtlCol="0">
            <a:spAutoFit/>
          </a:bodyPr>
          <a:lstStyle/>
          <a:p>
            <a:r>
              <a:rPr lang="en-US" dirty="0" smtClean="0">
                <a:solidFill>
                  <a:schemeClr val="tx2">
                    <a:lumMod val="60000"/>
                    <a:lumOff val="40000"/>
                  </a:schemeClr>
                </a:solidFill>
              </a:rPr>
              <a:t>caused</a:t>
            </a:r>
            <a:endParaRPr lang="en-US" dirty="0">
              <a:solidFill>
                <a:schemeClr val="tx2">
                  <a:lumMod val="60000"/>
                  <a:lumOff val="40000"/>
                </a:schemeClr>
              </a:solidFill>
            </a:endParaRPr>
          </a:p>
        </p:txBody>
      </p:sp>
    </p:spTree>
    <p:extLst>
      <p:ext uri="{BB962C8B-B14F-4D97-AF65-F5344CB8AC3E}">
        <p14:creationId xmlns:p14="http://schemas.microsoft.com/office/powerpoint/2010/main" val="4189817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PG Header option2"/>
          <p:cNvPicPr/>
          <p:nvPr/>
        </p:nvPicPr>
        <p:blipFill>
          <a:blip r:embed="rId3">
            <a:extLst>
              <a:ext uri="{28A0092B-C50C-407E-A947-70E740481C1C}">
                <a14:useLocalDpi xmlns:a14="http://schemas.microsoft.com/office/drawing/2010/main" val="0"/>
              </a:ext>
            </a:extLst>
          </a:blip>
          <a:srcRect/>
          <a:stretch>
            <a:fillRect/>
          </a:stretch>
        </p:blipFill>
        <p:spPr bwMode="auto">
          <a:xfrm>
            <a:off x="0" y="28537"/>
            <a:ext cx="9144000" cy="962064"/>
          </a:xfrm>
          <a:prstGeom prst="rect">
            <a:avLst/>
          </a:prstGeom>
          <a:noFill/>
          <a:ln>
            <a:noFill/>
          </a:ln>
        </p:spPr>
      </p:pic>
      <p:sp>
        <p:nvSpPr>
          <p:cNvPr id="8" name="Footer Placeholder 7"/>
          <p:cNvSpPr>
            <a:spLocks noGrp="1"/>
          </p:cNvSpPr>
          <p:nvPr>
            <p:ph type="ftr" sz="quarter" idx="11"/>
          </p:nvPr>
        </p:nvSpPr>
        <p:spPr>
          <a:xfrm>
            <a:off x="2743200" y="6356350"/>
            <a:ext cx="3276600" cy="365125"/>
          </a:xfrm>
        </p:spPr>
        <p:txBody>
          <a:bodyPr/>
          <a:lstStyle/>
          <a:p>
            <a:r>
              <a:rPr lang="en-US" dirty="0" smtClean="0"/>
              <a:t>Cairns Psychology Group 2012 ©</a:t>
            </a:r>
            <a:endParaRPr lang="en-US" dirty="0"/>
          </a:p>
        </p:txBody>
      </p:sp>
      <p:pic>
        <p:nvPicPr>
          <p:cNvPr id="7" name="Picture 2" descr="people-foo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95" y="5562600"/>
            <a:ext cx="9019131"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828800" y="3268687"/>
            <a:ext cx="1600200" cy="461665"/>
          </a:xfrm>
          <a:prstGeom prst="rect">
            <a:avLst/>
          </a:prstGeom>
          <a:noFill/>
          <a:ln w="38100" cap="flat" cmpd="sng" algn="ctr">
            <a:solidFill>
              <a:schemeClr val="tx1"/>
            </a:solidFill>
            <a:prstDash val="solid"/>
            <a:round/>
            <a:headEnd type="none" w="med" len="med"/>
            <a:tailEnd type="none" w="med" len="med"/>
          </a:ln>
        </p:spPr>
        <p:txBody>
          <a:bodyPr>
            <a:spAutoFit/>
          </a:bodyPr>
          <a:lstStyle/>
          <a:p>
            <a:pPr algn="ctr">
              <a:defRPr/>
            </a:pPr>
            <a:r>
              <a:rPr lang="en-US" dirty="0">
                <a:ln>
                  <a:solidFill>
                    <a:schemeClr val="tx1"/>
                  </a:solidFill>
                </a:ln>
                <a:latin typeface="Arial" pitchFamily="-110" charset="0"/>
                <a:ea typeface="ＭＳ Ｐゴシック" pitchFamily="-110" charset="-128"/>
                <a:cs typeface="ＭＳ Ｐゴシック" pitchFamily="-110" charset="-128"/>
              </a:rPr>
              <a:t>CUE</a:t>
            </a:r>
          </a:p>
        </p:txBody>
      </p:sp>
      <p:sp>
        <p:nvSpPr>
          <p:cNvPr id="12" name="TextBox 11"/>
          <p:cNvSpPr txBox="1"/>
          <p:nvPr/>
        </p:nvSpPr>
        <p:spPr>
          <a:xfrm>
            <a:off x="3429000" y="1977752"/>
            <a:ext cx="2133600" cy="707886"/>
          </a:xfrm>
          <a:prstGeom prst="rect">
            <a:avLst/>
          </a:prstGeom>
          <a:noFill/>
          <a:ln>
            <a:solidFill>
              <a:schemeClr val="tx1"/>
            </a:solidFill>
          </a:ln>
        </p:spPr>
        <p:txBody>
          <a:bodyPr wrap="square">
            <a:spAutoFit/>
          </a:bodyPr>
          <a:lstStyle/>
          <a:p>
            <a:pPr algn="ctr">
              <a:defRPr/>
            </a:pPr>
            <a:r>
              <a:rPr lang="en-US" sz="2000" dirty="0">
                <a:ln>
                  <a:solidFill>
                    <a:schemeClr val="tx1"/>
                  </a:solidFill>
                </a:ln>
                <a:latin typeface="Arial" pitchFamily="-110" charset="0"/>
                <a:ea typeface="ＭＳ Ｐゴシック" pitchFamily="-110" charset="-128"/>
                <a:cs typeface="ＭＳ Ｐゴシック" pitchFamily="-110" charset="-128"/>
              </a:rPr>
              <a:t>NON-DESIRED RESPONSE</a:t>
            </a:r>
          </a:p>
        </p:txBody>
      </p:sp>
      <p:sp>
        <p:nvSpPr>
          <p:cNvPr id="13" name="TextBox 12"/>
          <p:cNvSpPr txBox="1"/>
          <p:nvPr/>
        </p:nvSpPr>
        <p:spPr>
          <a:xfrm>
            <a:off x="5943600" y="1977752"/>
            <a:ext cx="1371600" cy="707886"/>
          </a:xfrm>
          <a:prstGeom prst="rect">
            <a:avLst/>
          </a:prstGeom>
          <a:noFill/>
          <a:ln>
            <a:solidFill>
              <a:schemeClr val="tx1"/>
            </a:solidFill>
          </a:ln>
        </p:spPr>
        <p:txBody>
          <a:bodyPr wrap="square">
            <a:spAutoFit/>
          </a:bodyPr>
          <a:lstStyle/>
          <a:p>
            <a:pPr algn="ctr">
              <a:defRPr/>
            </a:pPr>
            <a:r>
              <a:rPr lang="en-US" sz="2000" u="sng" dirty="0" smtClean="0">
                <a:ln>
                  <a:solidFill>
                    <a:schemeClr val="tx1"/>
                  </a:solidFill>
                </a:ln>
                <a:solidFill>
                  <a:srgbClr val="FF0000"/>
                </a:solidFill>
                <a:latin typeface="Arial" pitchFamily="-110" charset="0"/>
                <a:ea typeface="ＭＳ Ｐゴシック" pitchFamily="-110" charset="-128"/>
                <a:cs typeface="ＭＳ Ｐゴシック" pitchFamily="-110" charset="-128"/>
              </a:rPr>
              <a:t>NATURAL </a:t>
            </a:r>
          </a:p>
          <a:p>
            <a:pPr algn="ctr">
              <a:defRPr/>
            </a:pPr>
            <a:r>
              <a:rPr lang="en-US" sz="2000" u="sng" dirty="0" smtClean="0">
                <a:ln>
                  <a:solidFill>
                    <a:schemeClr val="tx1"/>
                  </a:solidFill>
                </a:ln>
                <a:solidFill>
                  <a:srgbClr val="FF0000"/>
                </a:solidFill>
                <a:latin typeface="Arial" pitchFamily="-110" charset="0"/>
                <a:ea typeface="ＭＳ Ｐゴシック" pitchFamily="-110" charset="-128"/>
                <a:cs typeface="ＭＳ Ｐゴシック" pitchFamily="-110" charset="-128"/>
              </a:rPr>
              <a:t>P+</a:t>
            </a:r>
            <a:endParaRPr lang="en-US" sz="2000" dirty="0">
              <a:ln>
                <a:solidFill>
                  <a:schemeClr val="tx1"/>
                </a:solidFill>
              </a:ln>
              <a:solidFill>
                <a:srgbClr val="FF0000"/>
              </a:solidFill>
              <a:latin typeface="Arial" pitchFamily="-110" charset="0"/>
              <a:ea typeface="ＭＳ Ｐゴシック" pitchFamily="-110" charset="-128"/>
              <a:cs typeface="ＭＳ Ｐゴシック" pitchFamily="-110" charset="-128"/>
            </a:endParaRPr>
          </a:p>
        </p:txBody>
      </p:sp>
      <p:sp>
        <p:nvSpPr>
          <p:cNvPr id="14" name="TextBox 13"/>
          <p:cNvSpPr txBox="1"/>
          <p:nvPr/>
        </p:nvSpPr>
        <p:spPr>
          <a:xfrm>
            <a:off x="5867400" y="4089266"/>
            <a:ext cx="1447800" cy="707886"/>
          </a:xfrm>
          <a:prstGeom prst="rect">
            <a:avLst/>
          </a:prstGeom>
          <a:noFill/>
          <a:ln>
            <a:solidFill>
              <a:schemeClr val="tx1"/>
            </a:solidFill>
          </a:ln>
        </p:spPr>
        <p:txBody>
          <a:bodyPr wrap="square">
            <a:spAutoFit/>
          </a:bodyPr>
          <a:lstStyle/>
          <a:p>
            <a:pPr algn="ctr">
              <a:defRPr/>
            </a:pPr>
            <a:r>
              <a:rPr lang="en-US" sz="2000" dirty="0" smtClean="0">
                <a:ln>
                  <a:solidFill>
                    <a:schemeClr val="tx1"/>
                  </a:solidFill>
                </a:ln>
                <a:solidFill>
                  <a:srgbClr val="008000"/>
                </a:solidFill>
                <a:latin typeface="Arial" pitchFamily="-110" charset="0"/>
                <a:ea typeface="ＭＳ Ｐゴシック" pitchFamily="-110" charset="-128"/>
                <a:cs typeface="ＭＳ Ｐゴシック" pitchFamily="-110" charset="-128"/>
              </a:rPr>
              <a:t>NATURAL R+</a:t>
            </a:r>
            <a:endParaRPr lang="en-US" sz="2000" u="sng" dirty="0">
              <a:ln>
                <a:solidFill>
                  <a:schemeClr val="tx1"/>
                </a:solidFill>
              </a:ln>
              <a:solidFill>
                <a:srgbClr val="008000"/>
              </a:solidFill>
              <a:latin typeface="Arial" pitchFamily="-110" charset="0"/>
              <a:ea typeface="ＭＳ Ｐゴシック" pitchFamily="-110" charset="-128"/>
              <a:cs typeface="ＭＳ Ｐゴシック" pitchFamily="-110" charset="-128"/>
            </a:endParaRPr>
          </a:p>
        </p:txBody>
      </p:sp>
      <p:cxnSp>
        <p:nvCxnSpPr>
          <p:cNvPr id="15" name="Straight Arrow Connector 14"/>
          <p:cNvCxnSpPr>
            <a:cxnSpLocks noChangeShapeType="1"/>
            <a:stCxn id="11" idx="0"/>
            <a:endCxn id="12" idx="1"/>
          </p:cNvCxnSpPr>
          <p:nvPr/>
        </p:nvCxnSpPr>
        <p:spPr bwMode="auto">
          <a:xfrm rot="5400000" flipH="1" flipV="1">
            <a:off x="2560454" y="2400141"/>
            <a:ext cx="936992" cy="800100"/>
          </a:xfrm>
          <a:prstGeom prst="straightConnector1">
            <a:avLst/>
          </a:prstGeom>
          <a:noFill/>
          <a:ln w="25400">
            <a:solidFill>
              <a:schemeClr val="tx1"/>
            </a:solidFill>
            <a:prstDash val="sysDash"/>
            <a:round/>
            <a:headEnd/>
            <a:tailEnd type="arrow" w="med" len="med"/>
          </a:ln>
          <a:effectLst>
            <a:outerShdw dist="20000" dir="5400000" rotWithShape="0">
              <a:srgbClr val="808080">
                <a:alpha val="37999"/>
              </a:srgbClr>
            </a:outerShdw>
          </a:effectLst>
        </p:spPr>
      </p:cxnSp>
      <p:cxnSp>
        <p:nvCxnSpPr>
          <p:cNvPr id="16" name="Straight Arrow Connector 15"/>
          <p:cNvCxnSpPr>
            <a:cxnSpLocks noChangeShapeType="1"/>
          </p:cNvCxnSpPr>
          <p:nvPr/>
        </p:nvCxnSpPr>
        <p:spPr bwMode="auto">
          <a:xfrm>
            <a:off x="2743200" y="3811017"/>
            <a:ext cx="762000" cy="757535"/>
          </a:xfrm>
          <a:prstGeom prst="straightConnector1">
            <a:avLst/>
          </a:prstGeom>
          <a:noFill/>
          <a:ln w="76200">
            <a:solidFill>
              <a:schemeClr val="tx1"/>
            </a:solidFill>
            <a:round/>
            <a:headEnd/>
            <a:tailEnd type="arrow" w="med" len="med"/>
          </a:ln>
          <a:effectLst>
            <a:outerShdw dist="20000" dir="5400000" rotWithShape="0">
              <a:srgbClr val="808080">
                <a:alpha val="37999"/>
              </a:srgbClr>
            </a:outerShdw>
          </a:effectLst>
        </p:spPr>
      </p:cxnSp>
      <p:cxnSp>
        <p:nvCxnSpPr>
          <p:cNvPr id="17" name="Straight Arrow Connector 16"/>
          <p:cNvCxnSpPr>
            <a:cxnSpLocks noChangeShapeType="1"/>
            <a:endCxn id="13" idx="1"/>
          </p:cNvCxnSpPr>
          <p:nvPr/>
        </p:nvCxnSpPr>
        <p:spPr bwMode="auto">
          <a:xfrm>
            <a:off x="5562600" y="2331695"/>
            <a:ext cx="381000" cy="0"/>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cxnSp>
        <p:nvCxnSpPr>
          <p:cNvPr id="18" name="Straight Arrow Connector 17"/>
          <p:cNvCxnSpPr>
            <a:cxnSpLocks noChangeShapeType="1"/>
          </p:cNvCxnSpPr>
          <p:nvPr/>
        </p:nvCxnSpPr>
        <p:spPr bwMode="auto">
          <a:xfrm>
            <a:off x="5562600" y="4568552"/>
            <a:ext cx="304800" cy="1588"/>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sp>
        <p:nvSpPr>
          <p:cNvPr id="19" name="TextBox 18"/>
          <p:cNvSpPr txBox="1"/>
          <p:nvPr/>
        </p:nvSpPr>
        <p:spPr>
          <a:xfrm>
            <a:off x="152400" y="5292725"/>
            <a:ext cx="2631440" cy="646331"/>
          </a:xfrm>
          <a:prstGeom prst="rect">
            <a:avLst/>
          </a:prstGeom>
          <a:noFill/>
          <a:ln w="38100" cap="flat" cmpd="sng" algn="ctr">
            <a:solidFill>
              <a:schemeClr val="tx1"/>
            </a:solidFill>
            <a:prstDash val="solid"/>
            <a:round/>
            <a:headEnd type="none" w="med" len="med"/>
            <a:tailEnd type="none" w="med" len="med"/>
          </a:ln>
        </p:spPr>
        <p:txBody>
          <a:bodyPr wrap="square">
            <a:spAutoFit/>
          </a:bodyPr>
          <a:lstStyle/>
          <a:p>
            <a:pPr algn="ctr">
              <a:defRPr/>
            </a:pPr>
            <a:r>
              <a:rPr lang="en-US" dirty="0" smtClean="0">
                <a:ln>
                  <a:solidFill>
                    <a:schemeClr val="tx1"/>
                  </a:solidFill>
                </a:ln>
                <a:latin typeface="Arial" pitchFamily="-110" charset="0"/>
                <a:ea typeface="ＭＳ Ｐゴシック" pitchFamily="-110" charset="-128"/>
                <a:cs typeface="ＭＳ Ｐゴシック" pitchFamily="-110" charset="-128"/>
              </a:rPr>
              <a:t>INFORMATION SOURCE</a:t>
            </a:r>
            <a:endParaRPr lang="en-US" dirty="0">
              <a:ln>
                <a:solidFill>
                  <a:schemeClr val="tx1"/>
                </a:solidFill>
              </a:ln>
              <a:latin typeface="Arial" pitchFamily="-110" charset="0"/>
              <a:ea typeface="ＭＳ Ｐゴシック" pitchFamily="-110" charset="-128"/>
              <a:cs typeface="ＭＳ Ｐゴシック" pitchFamily="-110" charset="-128"/>
            </a:endParaRPr>
          </a:p>
        </p:txBody>
      </p:sp>
      <p:sp>
        <p:nvSpPr>
          <p:cNvPr id="21" name="TextBox 20"/>
          <p:cNvSpPr txBox="1"/>
          <p:nvPr/>
        </p:nvSpPr>
        <p:spPr>
          <a:xfrm>
            <a:off x="3505200" y="4212376"/>
            <a:ext cx="2057400" cy="584776"/>
          </a:xfrm>
          <a:prstGeom prst="rect">
            <a:avLst/>
          </a:prstGeom>
          <a:solidFill>
            <a:schemeClr val="bg1"/>
          </a:solidFill>
          <a:ln w="38100" cap="flat" cmpd="sng" algn="ctr">
            <a:solidFill>
              <a:schemeClr val="tx1"/>
            </a:solidFill>
            <a:prstDash val="solid"/>
            <a:round/>
            <a:headEnd type="none" w="med" len="med"/>
            <a:tailEnd type="none" w="med" len="med"/>
          </a:ln>
        </p:spPr>
        <p:txBody>
          <a:bodyPr wrap="square">
            <a:spAutoFit/>
          </a:bodyPr>
          <a:lstStyle/>
          <a:p>
            <a:pPr algn="ctr">
              <a:defRPr/>
            </a:pPr>
            <a:r>
              <a:rPr lang="en-US" sz="3200" dirty="0">
                <a:ln>
                  <a:solidFill>
                    <a:schemeClr val="tx1"/>
                  </a:solidFill>
                </a:ln>
                <a:latin typeface="Arial" pitchFamily="-110" charset="0"/>
                <a:ea typeface="ＭＳ Ｐゴシック" pitchFamily="-110" charset="-128"/>
                <a:cs typeface="ＭＳ Ｐゴシック" pitchFamily="-110" charset="-128"/>
              </a:rPr>
              <a:t>TARGET</a:t>
            </a:r>
          </a:p>
        </p:txBody>
      </p:sp>
      <p:sp>
        <p:nvSpPr>
          <p:cNvPr id="22" name="TextBox 21"/>
          <p:cNvSpPr txBox="1"/>
          <p:nvPr/>
        </p:nvSpPr>
        <p:spPr>
          <a:xfrm>
            <a:off x="7391400" y="4089266"/>
            <a:ext cx="1303784" cy="707886"/>
          </a:xfrm>
          <a:prstGeom prst="rect">
            <a:avLst/>
          </a:prstGeom>
          <a:noFill/>
          <a:ln>
            <a:solidFill>
              <a:schemeClr val="tx1"/>
            </a:solidFill>
          </a:ln>
        </p:spPr>
        <p:txBody>
          <a:bodyPr wrap="square">
            <a:spAutoFit/>
          </a:bodyPr>
          <a:lstStyle/>
          <a:p>
            <a:pPr algn="ctr">
              <a:defRPr/>
            </a:pPr>
            <a:r>
              <a:rPr lang="en-US" sz="2000" dirty="0" smtClean="0">
                <a:ln>
                  <a:solidFill>
                    <a:schemeClr val="tx1"/>
                  </a:solidFill>
                </a:ln>
                <a:latin typeface="Arial" pitchFamily="-110" charset="0"/>
                <a:ea typeface="ＭＳ Ｐゴシック" pitchFamily="-110" charset="-128"/>
                <a:cs typeface="ＭＳ Ｐゴシック" pitchFamily="-110" charset="-128"/>
              </a:rPr>
              <a:t>ARTIF.</a:t>
            </a:r>
          </a:p>
          <a:p>
            <a:pPr algn="ctr">
              <a:defRPr/>
            </a:pPr>
            <a:r>
              <a:rPr lang="en-US" sz="2000" dirty="0" smtClean="0">
                <a:ln>
                  <a:solidFill>
                    <a:schemeClr val="tx1"/>
                  </a:solidFill>
                </a:ln>
                <a:latin typeface="Arial" pitchFamily="-110" charset="0"/>
                <a:ea typeface="ＭＳ Ｐゴシック" pitchFamily="-110" charset="-128"/>
                <a:cs typeface="ＭＳ Ｐゴシック" pitchFamily="-110" charset="-128"/>
              </a:rPr>
              <a:t> R+</a:t>
            </a:r>
            <a:endParaRPr lang="en-US" sz="2000" u="sng" dirty="0">
              <a:ln>
                <a:solidFill>
                  <a:schemeClr val="tx1"/>
                </a:solidFill>
              </a:ln>
              <a:latin typeface="Arial" pitchFamily="-110" charset="0"/>
              <a:ea typeface="ＭＳ Ｐゴシック" pitchFamily="-110" charset="-128"/>
              <a:cs typeface="ＭＳ Ｐゴシック" pitchFamily="-110" charset="-128"/>
            </a:endParaRPr>
          </a:p>
        </p:txBody>
      </p:sp>
      <p:sp>
        <p:nvSpPr>
          <p:cNvPr id="24" name="TextBox 23"/>
          <p:cNvSpPr txBox="1"/>
          <p:nvPr/>
        </p:nvSpPr>
        <p:spPr>
          <a:xfrm>
            <a:off x="270224" y="836712"/>
            <a:ext cx="5256583" cy="461665"/>
          </a:xfrm>
          <a:prstGeom prst="rect">
            <a:avLst/>
          </a:prstGeom>
          <a:noFill/>
          <a:ln>
            <a:solidFill>
              <a:schemeClr val="tx1"/>
            </a:solidFill>
          </a:ln>
          <a:effectLst>
            <a:outerShdw blurRad="50800" dist="38100" dir="2700000" algn="tl" rotWithShape="0">
              <a:srgbClr val="000000">
                <a:alpha val="43000"/>
              </a:srgbClr>
            </a:outerShdw>
          </a:effectLst>
        </p:spPr>
        <p:txBody>
          <a:bodyPr wrap="square" rtlCol="0">
            <a:spAutoFit/>
          </a:bodyPr>
          <a:lstStyle/>
          <a:p>
            <a:pPr algn="ctr"/>
            <a:r>
              <a:rPr lang="en-US" sz="2400" i="1" u="sng" dirty="0" smtClean="0"/>
              <a:t>PREDICTIVE INFORMATION SOURCE</a:t>
            </a:r>
            <a:endParaRPr lang="en-US" sz="2400" i="1" u="sng" dirty="0"/>
          </a:p>
        </p:txBody>
      </p:sp>
      <p:sp>
        <p:nvSpPr>
          <p:cNvPr id="4" name="Rectangle 3"/>
          <p:cNvSpPr/>
          <p:nvPr/>
        </p:nvSpPr>
        <p:spPr>
          <a:xfrm>
            <a:off x="1763688" y="1742475"/>
            <a:ext cx="7147520" cy="3342709"/>
          </a:xfrm>
          <a:prstGeom prst="rect">
            <a:avLst/>
          </a:prstGeom>
          <a:noFill/>
          <a:ln w="57150" cmpd="thinThick">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7380312" y="1988840"/>
            <a:ext cx="1314872" cy="707886"/>
          </a:xfrm>
          <a:prstGeom prst="rect">
            <a:avLst/>
          </a:prstGeom>
          <a:noFill/>
          <a:ln>
            <a:solidFill>
              <a:schemeClr val="tx1"/>
            </a:solidFill>
          </a:ln>
        </p:spPr>
        <p:txBody>
          <a:bodyPr wrap="square">
            <a:spAutoFit/>
          </a:bodyPr>
          <a:lstStyle/>
          <a:p>
            <a:pPr algn="ctr">
              <a:defRPr/>
            </a:pPr>
            <a:r>
              <a:rPr lang="en-US" sz="2000" dirty="0" smtClean="0">
                <a:ln>
                  <a:solidFill>
                    <a:schemeClr val="tx1"/>
                  </a:solidFill>
                </a:ln>
                <a:latin typeface="Arial" pitchFamily="-110" charset="0"/>
                <a:ea typeface="ＭＳ Ｐゴシック" pitchFamily="-110" charset="-128"/>
                <a:cs typeface="ＭＳ Ｐゴシック" pitchFamily="-110" charset="-128"/>
              </a:rPr>
              <a:t>ARTIF.</a:t>
            </a:r>
          </a:p>
          <a:p>
            <a:pPr algn="ctr">
              <a:defRPr/>
            </a:pPr>
            <a:r>
              <a:rPr lang="en-US" sz="2000" dirty="0" smtClean="0">
                <a:ln>
                  <a:solidFill>
                    <a:schemeClr val="tx1"/>
                  </a:solidFill>
                </a:ln>
                <a:latin typeface="Arial" pitchFamily="-110" charset="0"/>
                <a:ea typeface="ＭＳ Ｐゴシック" pitchFamily="-110" charset="-128"/>
                <a:cs typeface="ＭＳ Ｐゴシック" pitchFamily="-110" charset="-128"/>
              </a:rPr>
              <a:t> P+</a:t>
            </a:r>
            <a:endParaRPr lang="en-US" sz="2000" u="sng" dirty="0">
              <a:ln>
                <a:solidFill>
                  <a:schemeClr val="tx1"/>
                </a:solidFill>
              </a:ln>
              <a:latin typeface="Arial" pitchFamily="-110" charset="0"/>
              <a:ea typeface="ＭＳ Ｐゴシック" pitchFamily="-110" charset="-128"/>
              <a:cs typeface="ＭＳ Ｐゴシック" pitchFamily="-110" charset="-128"/>
            </a:endParaRPr>
          </a:p>
        </p:txBody>
      </p:sp>
      <p:cxnSp>
        <p:nvCxnSpPr>
          <p:cNvPr id="26" name="Straight Arrow Connector 25"/>
          <p:cNvCxnSpPr/>
          <p:nvPr/>
        </p:nvCxnSpPr>
        <p:spPr>
          <a:xfrm>
            <a:off x="1115616" y="2636912"/>
            <a:ext cx="648072"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275856" y="5071784"/>
            <a:ext cx="0" cy="5894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1115616" y="2685638"/>
            <a:ext cx="0" cy="2607087"/>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2783840" y="5661248"/>
            <a:ext cx="492016"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22002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1" grpId="0" animBg="1"/>
      <p:bldP spid="22"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609600" y="1219200"/>
            <a:ext cx="7696200" cy="5410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219200" y="1710154"/>
            <a:ext cx="6324600" cy="4309646"/>
          </a:xfrm>
          <a:prstGeom prst="ellipse">
            <a:avLst/>
          </a:prstGeom>
          <a:solidFill>
            <a:srgbClr val="800000">
              <a:alpha val="43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828800" y="2209800"/>
            <a:ext cx="5181600" cy="32004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0"/>
            <a:ext cx="8686800" cy="1143000"/>
          </a:xfrm>
        </p:spPr>
        <p:txBody>
          <a:bodyPr>
            <a:normAutofit/>
          </a:bodyPr>
          <a:lstStyle/>
          <a:p>
            <a:r>
              <a:rPr lang="en-US" dirty="0" smtClean="0"/>
              <a:t>The Three Types of Parents  </a:t>
            </a:r>
            <a:endParaRPr lang="en-US" dirty="0"/>
          </a:p>
        </p:txBody>
      </p:sp>
      <p:sp>
        <p:nvSpPr>
          <p:cNvPr id="4" name="TextBox 3"/>
          <p:cNvSpPr txBox="1"/>
          <p:nvPr/>
        </p:nvSpPr>
        <p:spPr>
          <a:xfrm>
            <a:off x="3581400" y="3453824"/>
            <a:ext cx="1676400" cy="584776"/>
          </a:xfrm>
          <a:prstGeom prst="rect">
            <a:avLst/>
          </a:prstGeom>
          <a:noFill/>
        </p:spPr>
        <p:txBody>
          <a:bodyPr wrap="square" rtlCol="0">
            <a:spAutoFit/>
          </a:bodyPr>
          <a:lstStyle/>
          <a:p>
            <a:pPr algn="ctr"/>
            <a:r>
              <a:rPr lang="en-US" sz="1600" dirty="0" smtClean="0"/>
              <a:t>Artificial Reinforcement</a:t>
            </a:r>
            <a:endParaRPr lang="en-US" sz="1600" dirty="0"/>
          </a:p>
        </p:txBody>
      </p:sp>
      <p:sp>
        <p:nvSpPr>
          <p:cNvPr id="5" name="TextBox 4"/>
          <p:cNvSpPr txBox="1"/>
          <p:nvPr/>
        </p:nvSpPr>
        <p:spPr>
          <a:xfrm>
            <a:off x="3657600" y="2792848"/>
            <a:ext cx="1676400" cy="584776"/>
          </a:xfrm>
          <a:prstGeom prst="rect">
            <a:avLst/>
          </a:prstGeom>
          <a:noFill/>
        </p:spPr>
        <p:txBody>
          <a:bodyPr wrap="square" rtlCol="0">
            <a:spAutoFit/>
          </a:bodyPr>
          <a:lstStyle/>
          <a:p>
            <a:pPr algn="ctr"/>
            <a:r>
              <a:rPr lang="en-US" sz="1600" dirty="0" smtClean="0"/>
              <a:t>Natural Reinforcement</a:t>
            </a:r>
            <a:endParaRPr lang="en-US" sz="1600" dirty="0"/>
          </a:p>
        </p:txBody>
      </p:sp>
      <p:sp>
        <p:nvSpPr>
          <p:cNvPr id="6" name="TextBox 5"/>
          <p:cNvSpPr txBox="1"/>
          <p:nvPr/>
        </p:nvSpPr>
        <p:spPr>
          <a:xfrm>
            <a:off x="3657600" y="2352525"/>
            <a:ext cx="1676400" cy="338554"/>
          </a:xfrm>
          <a:prstGeom prst="rect">
            <a:avLst/>
          </a:prstGeom>
          <a:noFill/>
        </p:spPr>
        <p:txBody>
          <a:bodyPr wrap="square" rtlCol="0">
            <a:spAutoFit/>
          </a:bodyPr>
          <a:lstStyle/>
          <a:p>
            <a:pPr algn="ctr"/>
            <a:r>
              <a:rPr lang="en-US" sz="1600" dirty="0" smtClean="0"/>
              <a:t>Guiding Parent</a:t>
            </a:r>
            <a:endParaRPr lang="en-US" sz="1600" dirty="0"/>
          </a:p>
        </p:txBody>
      </p:sp>
      <p:sp>
        <p:nvSpPr>
          <p:cNvPr id="7" name="TextBox 6"/>
          <p:cNvSpPr txBox="1"/>
          <p:nvPr/>
        </p:nvSpPr>
        <p:spPr>
          <a:xfrm>
            <a:off x="3581400" y="1905000"/>
            <a:ext cx="1981200" cy="338554"/>
          </a:xfrm>
          <a:prstGeom prst="rect">
            <a:avLst/>
          </a:prstGeom>
          <a:noFill/>
        </p:spPr>
        <p:txBody>
          <a:bodyPr wrap="square" rtlCol="0">
            <a:spAutoFit/>
          </a:bodyPr>
          <a:lstStyle/>
          <a:p>
            <a:pPr algn="ctr"/>
            <a:r>
              <a:rPr lang="en-US" sz="1600" dirty="0" smtClean="0"/>
              <a:t>Natural Punishment</a:t>
            </a:r>
            <a:endParaRPr lang="en-US" sz="1600" dirty="0"/>
          </a:p>
        </p:txBody>
      </p:sp>
      <p:sp>
        <p:nvSpPr>
          <p:cNvPr id="8" name="TextBox 7"/>
          <p:cNvSpPr txBox="1"/>
          <p:nvPr/>
        </p:nvSpPr>
        <p:spPr>
          <a:xfrm>
            <a:off x="3581400" y="1371600"/>
            <a:ext cx="1981200" cy="338554"/>
          </a:xfrm>
          <a:prstGeom prst="rect">
            <a:avLst/>
          </a:prstGeom>
          <a:noFill/>
        </p:spPr>
        <p:txBody>
          <a:bodyPr wrap="square" rtlCol="0">
            <a:spAutoFit/>
          </a:bodyPr>
          <a:lstStyle/>
          <a:p>
            <a:pPr algn="ctr"/>
            <a:r>
              <a:rPr lang="en-US" sz="1600" dirty="0" smtClean="0"/>
              <a:t>Artificial Punishment</a:t>
            </a:r>
            <a:endParaRPr lang="en-US" sz="1600" dirty="0"/>
          </a:p>
        </p:txBody>
      </p:sp>
      <p:sp>
        <p:nvSpPr>
          <p:cNvPr id="9" name="Oval 8"/>
          <p:cNvSpPr/>
          <p:nvPr/>
        </p:nvSpPr>
        <p:spPr>
          <a:xfrm>
            <a:off x="3657600" y="3301424"/>
            <a:ext cx="1600200" cy="889576"/>
          </a:xfrm>
          <a:prstGeom prst="ellipse">
            <a:avLst/>
          </a:prstGeom>
          <a:solidFill>
            <a:srgbClr val="008000">
              <a:alpha val="23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667000" y="2716648"/>
            <a:ext cx="3505200" cy="2160152"/>
          </a:xfrm>
          <a:prstGeom prst="ellipse">
            <a:avLst/>
          </a:prstGeom>
          <a:solidFill>
            <a:srgbClr val="008000">
              <a:alpha val="49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rot="10800000">
            <a:off x="5867400" y="3581400"/>
            <a:ext cx="533400" cy="304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6553200" y="3581400"/>
            <a:ext cx="533400" cy="304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0800000">
            <a:off x="1600200" y="3505200"/>
            <a:ext cx="533400" cy="304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2438400" y="3505200"/>
            <a:ext cx="533400" cy="304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3"/>
          <a:stretch>
            <a:fillRect/>
          </a:stretch>
        </p:blipFill>
        <p:spPr>
          <a:xfrm>
            <a:off x="6172200" y="3886200"/>
            <a:ext cx="628650" cy="609600"/>
          </a:xfrm>
          <a:prstGeom prst="rect">
            <a:avLst/>
          </a:prstGeom>
        </p:spPr>
      </p:pic>
      <p:pic>
        <p:nvPicPr>
          <p:cNvPr id="24" name="Picture 23"/>
          <p:cNvPicPr>
            <a:picLocks noChangeAspect="1"/>
          </p:cNvPicPr>
          <p:nvPr/>
        </p:nvPicPr>
        <p:blipFill>
          <a:blip r:embed="rId4"/>
          <a:stretch>
            <a:fillRect/>
          </a:stretch>
        </p:blipFill>
        <p:spPr>
          <a:xfrm>
            <a:off x="2000250" y="3581400"/>
            <a:ext cx="666750" cy="650587"/>
          </a:xfrm>
          <a:prstGeom prst="rect">
            <a:avLst/>
          </a:prstGeom>
        </p:spPr>
      </p:pic>
      <p:pic>
        <p:nvPicPr>
          <p:cNvPr id="3" name="Picture 2"/>
          <p:cNvPicPr>
            <a:picLocks noChangeAspect="1"/>
          </p:cNvPicPr>
          <p:nvPr/>
        </p:nvPicPr>
        <p:blipFill>
          <a:blip r:embed="rId5"/>
          <a:stretch>
            <a:fillRect/>
          </a:stretch>
        </p:blipFill>
        <p:spPr>
          <a:xfrm>
            <a:off x="914400" y="1371599"/>
            <a:ext cx="1219200" cy="771043"/>
          </a:xfrm>
          <a:prstGeom prst="rect">
            <a:avLst/>
          </a:prstGeom>
        </p:spPr>
      </p:pic>
      <p:pic>
        <p:nvPicPr>
          <p:cNvPr id="10" name="Picture 9"/>
          <p:cNvPicPr>
            <a:picLocks noChangeAspect="1"/>
          </p:cNvPicPr>
          <p:nvPr/>
        </p:nvPicPr>
        <p:blipFill>
          <a:blip r:embed="rId6"/>
          <a:stretch>
            <a:fillRect/>
          </a:stretch>
        </p:blipFill>
        <p:spPr>
          <a:xfrm>
            <a:off x="3908778" y="3301424"/>
            <a:ext cx="1100666" cy="869755"/>
          </a:xfrm>
          <a:prstGeom prst="rect">
            <a:avLst/>
          </a:prstGeom>
        </p:spPr>
      </p:pic>
    </p:spTree>
    <p:extLst>
      <p:ext uri="{BB962C8B-B14F-4D97-AF65-F5344CB8AC3E}">
        <p14:creationId xmlns:p14="http://schemas.microsoft.com/office/powerpoint/2010/main" val="1453051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Tracking Transforms Stimulus Functions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Jeff (</a:t>
            </a:r>
            <a:r>
              <a:rPr lang="en-US" dirty="0" smtClean="0"/>
              <a:t>9) (aka ‘chicken boy’)</a:t>
            </a:r>
          </a:p>
          <a:p>
            <a:pPr lvl="1"/>
            <a:r>
              <a:rPr lang="en-US" dirty="0" smtClean="0"/>
              <a:t>Referred for non-compliance, social delay, unusual motivation.</a:t>
            </a:r>
          </a:p>
          <a:p>
            <a:pPr lvl="1"/>
            <a:r>
              <a:rPr lang="en-US" dirty="0" smtClean="0"/>
              <a:t>Dad motivated using punitive </a:t>
            </a:r>
          </a:p>
          <a:p>
            <a:pPr lvl="1"/>
            <a:r>
              <a:rPr lang="en-US" dirty="0" smtClean="0"/>
              <a:t>Mum reasoning and appealing main form of motivation</a:t>
            </a:r>
          </a:p>
          <a:p>
            <a:pPr lvl="1"/>
            <a:r>
              <a:rPr lang="en-US" dirty="0" smtClean="0"/>
              <a:t>Some Academic Delays</a:t>
            </a:r>
          </a:p>
          <a:p>
            <a:pPr lvl="1"/>
            <a:r>
              <a:rPr lang="en-US" dirty="0" smtClean="0"/>
              <a:t>Both were consistent and wanted to help.</a:t>
            </a:r>
          </a:p>
          <a:p>
            <a:endParaRPr lang="en-US" dirty="0" smtClean="0"/>
          </a:p>
          <a:p>
            <a:r>
              <a:rPr lang="en-US" dirty="0" smtClean="0"/>
              <a:t>Taught Tracking </a:t>
            </a:r>
          </a:p>
          <a:p>
            <a:pPr lvl="1"/>
            <a:r>
              <a:rPr lang="en-US" i="1" dirty="0" smtClean="0"/>
              <a:t>Nothing really different in the context.</a:t>
            </a:r>
          </a:p>
          <a:p>
            <a:pPr lvl="1"/>
            <a:r>
              <a:rPr lang="en-US" i="1" dirty="0" smtClean="0"/>
              <a:t>Punishment was educational and naturally occurring.</a:t>
            </a:r>
          </a:p>
          <a:p>
            <a:pPr lvl="1"/>
            <a:r>
              <a:rPr lang="en-US" i="1" dirty="0" smtClean="0"/>
              <a:t>Perspective was highlighted.</a:t>
            </a:r>
          </a:p>
          <a:p>
            <a:pPr lvl="1"/>
            <a:r>
              <a:rPr lang="en-US" i="1" dirty="0" smtClean="0"/>
              <a:t>Approach options were created.</a:t>
            </a:r>
          </a:p>
          <a:p>
            <a:pPr lvl="1"/>
            <a:r>
              <a:rPr lang="en-US" i="1" dirty="0" smtClean="0"/>
              <a:t>Delivery was calm and meaningful.</a:t>
            </a:r>
          </a:p>
          <a:p>
            <a:pPr lvl="1"/>
            <a:r>
              <a:rPr lang="en-US" i="1" dirty="0" smtClean="0"/>
              <a:t>Prediction was the purpose not control.</a:t>
            </a:r>
          </a:p>
          <a:p>
            <a:pPr lvl="1"/>
            <a:r>
              <a:rPr lang="en-US" i="1" dirty="0" smtClean="0"/>
              <a:t>Mum – two bounce rule to stop the ‘why’ traps</a:t>
            </a:r>
          </a:p>
          <a:p>
            <a:pPr lvl="1"/>
            <a:r>
              <a:rPr lang="en-US" i="1" dirty="0" smtClean="0"/>
              <a:t>Dad – taught mapping to see empowerment that punishment of to allow the teacher to work not to do the teaching.</a:t>
            </a:r>
          </a:p>
          <a:p>
            <a:endParaRPr lang="en-US" dirty="0"/>
          </a:p>
          <a:p>
            <a:pPr lvl="1"/>
            <a:endParaRPr lang="en-US" dirty="0"/>
          </a:p>
        </p:txBody>
      </p:sp>
    </p:spTree>
    <p:extLst>
      <p:ext uri="{BB962C8B-B14F-4D97-AF65-F5344CB8AC3E}">
        <p14:creationId xmlns:p14="http://schemas.microsoft.com/office/powerpoint/2010/main" val="3940940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685800" y="152400"/>
            <a:ext cx="8153400" cy="1054100"/>
          </a:xfrm>
        </p:spPr>
        <p:txBody>
          <a:bodyPr>
            <a:normAutofit fontScale="90000"/>
          </a:bodyPr>
          <a:lstStyle/>
          <a:p>
            <a:r>
              <a:rPr lang="en-US" sz="3600" dirty="0" smtClean="0"/>
              <a:t>Information Source:  First Member of Verbal Community</a:t>
            </a:r>
          </a:p>
        </p:txBody>
      </p:sp>
      <p:sp>
        <p:nvSpPr>
          <p:cNvPr id="136195" name="TextBox 4"/>
          <p:cNvSpPr txBox="1">
            <a:spLocks noChangeArrowheads="1"/>
          </p:cNvSpPr>
          <p:nvPr/>
        </p:nvSpPr>
        <p:spPr bwMode="auto">
          <a:xfrm>
            <a:off x="755650" y="5292725"/>
            <a:ext cx="936625" cy="346075"/>
          </a:xfrm>
          <a:prstGeom prst="rect">
            <a:avLst/>
          </a:prstGeom>
          <a:noFill/>
          <a:ln w="9525">
            <a:noFill/>
            <a:miter lim="800000"/>
            <a:headEnd/>
            <a:tailEnd/>
          </a:ln>
        </p:spPr>
        <p:txBody>
          <a:bodyPr>
            <a:prstTxWarp prst="textNoShape">
              <a:avLst/>
            </a:prstTxWarp>
            <a:spAutoFit/>
          </a:bodyPr>
          <a:lstStyle/>
          <a:p>
            <a:r>
              <a:rPr lang="en-US"/>
              <a:t>CHILD</a:t>
            </a:r>
          </a:p>
        </p:txBody>
      </p:sp>
      <p:sp>
        <p:nvSpPr>
          <p:cNvPr id="136196" name="TextBox 5"/>
          <p:cNvSpPr txBox="1">
            <a:spLocks noChangeArrowheads="1"/>
          </p:cNvSpPr>
          <p:nvPr/>
        </p:nvSpPr>
        <p:spPr bwMode="auto">
          <a:xfrm>
            <a:off x="4038600" y="2052638"/>
            <a:ext cx="1109663" cy="346075"/>
          </a:xfrm>
          <a:prstGeom prst="rect">
            <a:avLst/>
          </a:prstGeom>
          <a:noFill/>
          <a:ln w="9525">
            <a:noFill/>
            <a:miter lim="800000"/>
            <a:headEnd/>
            <a:tailEnd/>
          </a:ln>
        </p:spPr>
        <p:txBody>
          <a:bodyPr>
            <a:prstTxWarp prst="textNoShape">
              <a:avLst/>
            </a:prstTxWarp>
            <a:spAutoFit/>
          </a:bodyPr>
          <a:lstStyle/>
          <a:p>
            <a:r>
              <a:rPr lang="en-US"/>
              <a:t>PARENT</a:t>
            </a:r>
          </a:p>
        </p:txBody>
      </p:sp>
      <p:sp>
        <p:nvSpPr>
          <p:cNvPr id="136197" name="TextBox 6"/>
          <p:cNvSpPr txBox="1">
            <a:spLocks noChangeArrowheads="1"/>
          </p:cNvSpPr>
          <p:nvPr/>
        </p:nvSpPr>
        <p:spPr bwMode="auto">
          <a:xfrm>
            <a:off x="6781800" y="4746625"/>
            <a:ext cx="2362200" cy="346075"/>
          </a:xfrm>
          <a:prstGeom prst="rect">
            <a:avLst/>
          </a:prstGeom>
          <a:noFill/>
          <a:ln w="9525">
            <a:noFill/>
            <a:miter lim="800000"/>
            <a:headEnd/>
            <a:tailEnd/>
          </a:ln>
        </p:spPr>
        <p:txBody>
          <a:bodyPr>
            <a:prstTxWarp prst="textNoShape">
              <a:avLst/>
            </a:prstTxWarp>
            <a:spAutoFit/>
          </a:bodyPr>
          <a:lstStyle/>
          <a:p>
            <a:r>
              <a:rPr lang="en-US"/>
              <a:t>NOVEL EVENT</a:t>
            </a:r>
          </a:p>
        </p:txBody>
      </p:sp>
      <p:sp>
        <p:nvSpPr>
          <p:cNvPr id="136198" name="TextBox 7"/>
          <p:cNvSpPr txBox="1">
            <a:spLocks noChangeArrowheads="1"/>
          </p:cNvSpPr>
          <p:nvPr/>
        </p:nvSpPr>
        <p:spPr bwMode="auto">
          <a:xfrm>
            <a:off x="6365875" y="5638800"/>
            <a:ext cx="2701925" cy="346075"/>
          </a:xfrm>
          <a:prstGeom prst="rect">
            <a:avLst/>
          </a:prstGeom>
          <a:noFill/>
          <a:ln w="9525">
            <a:noFill/>
            <a:miter lim="800000"/>
            <a:headEnd/>
            <a:tailEnd/>
          </a:ln>
        </p:spPr>
        <p:txBody>
          <a:bodyPr>
            <a:prstTxWarp prst="textNoShape">
              <a:avLst/>
            </a:prstTxWarp>
            <a:spAutoFit/>
          </a:bodyPr>
          <a:lstStyle/>
          <a:p>
            <a:r>
              <a:rPr lang="en-US"/>
              <a:t>UNCERTAIN EVENT</a:t>
            </a:r>
          </a:p>
        </p:txBody>
      </p:sp>
      <p:sp>
        <p:nvSpPr>
          <p:cNvPr id="136199" name="TextBox 9"/>
          <p:cNvSpPr txBox="1">
            <a:spLocks noChangeArrowheads="1"/>
          </p:cNvSpPr>
          <p:nvPr/>
        </p:nvSpPr>
        <p:spPr bwMode="auto">
          <a:xfrm>
            <a:off x="6096000" y="5181600"/>
            <a:ext cx="2868613" cy="346075"/>
          </a:xfrm>
          <a:prstGeom prst="rect">
            <a:avLst/>
          </a:prstGeom>
          <a:noFill/>
          <a:ln w="9525">
            <a:noFill/>
            <a:miter lim="800000"/>
            <a:headEnd/>
            <a:tailEnd/>
          </a:ln>
        </p:spPr>
        <p:txBody>
          <a:bodyPr>
            <a:prstTxWarp prst="textNoShape">
              <a:avLst/>
            </a:prstTxWarp>
            <a:spAutoFit/>
          </a:bodyPr>
          <a:lstStyle/>
          <a:p>
            <a:r>
              <a:rPr lang="en-US"/>
              <a:t>CHALLENGING EVENT</a:t>
            </a:r>
          </a:p>
        </p:txBody>
      </p:sp>
      <p:cxnSp>
        <p:nvCxnSpPr>
          <p:cNvPr id="12" name="Straight Arrow Connector 11"/>
          <p:cNvCxnSpPr/>
          <p:nvPr/>
        </p:nvCxnSpPr>
        <p:spPr>
          <a:xfrm flipV="1">
            <a:off x="1403350" y="2667000"/>
            <a:ext cx="2254250" cy="24399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5943600" y="2514600"/>
            <a:ext cx="16764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6202" name="TextBox 20"/>
          <p:cNvSpPr txBox="1">
            <a:spLocks noChangeArrowheads="1"/>
          </p:cNvSpPr>
          <p:nvPr/>
        </p:nvSpPr>
        <p:spPr bwMode="auto">
          <a:xfrm>
            <a:off x="2743200" y="3599557"/>
            <a:ext cx="1728788" cy="1077218"/>
          </a:xfrm>
          <a:prstGeom prst="rect">
            <a:avLst/>
          </a:prstGeom>
          <a:noFill/>
          <a:ln w="9525">
            <a:noFill/>
            <a:miter lim="800000"/>
            <a:headEnd/>
            <a:tailEnd/>
          </a:ln>
        </p:spPr>
        <p:txBody>
          <a:bodyPr wrap="square">
            <a:prstTxWarp prst="textNoShape">
              <a:avLst/>
            </a:prstTxWarp>
            <a:spAutoFit/>
          </a:bodyPr>
          <a:lstStyle/>
          <a:p>
            <a:pPr algn="ctr"/>
            <a:r>
              <a:rPr lang="en-US" sz="1600" dirty="0"/>
              <a:t>GAZE</a:t>
            </a:r>
          </a:p>
          <a:p>
            <a:pPr algn="ctr"/>
            <a:r>
              <a:rPr lang="en-US" sz="1600" dirty="0"/>
              <a:t>GESTURE</a:t>
            </a:r>
          </a:p>
          <a:p>
            <a:pPr algn="ctr"/>
            <a:r>
              <a:rPr lang="en-US" sz="1600" dirty="0"/>
              <a:t>EXPRESSIONS </a:t>
            </a:r>
          </a:p>
          <a:p>
            <a:pPr algn="ctr"/>
            <a:r>
              <a:rPr lang="en-US" sz="1600" dirty="0"/>
              <a:t>INSTRUCTIONS</a:t>
            </a:r>
          </a:p>
        </p:txBody>
      </p:sp>
      <p:cxnSp>
        <p:nvCxnSpPr>
          <p:cNvPr id="27" name="Straight Arrow Connector 26"/>
          <p:cNvCxnSpPr/>
          <p:nvPr/>
        </p:nvCxnSpPr>
        <p:spPr>
          <a:xfrm>
            <a:off x="1908175" y="5476875"/>
            <a:ext cx="4264025" cy="9525"/>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pic>
        <p:nvPicPr>
          <p:cNvPr id="136205" name="Picture 4"/>
          <p:cNvPicPr>
            <a:picLocks noChangeAspect="1"/>
          </p:cNvPicPr>
          <p:nvPr/>
        </p:nvPicPr>
        <p:blipFill>
          <a:blip r:embed="rId3"/>
          <a:srcRect/>
          <a:stretch>
            <a:fillRect/>
          </a:stretch>
        </p:blipFill>
        <p:spPr bwMode="auto">
          <a:xfrm>
            <a:off x="1524000" y="1143000"/>
            <a:ext cx="1219200" cy="1295400"/>
          </a:xfrm>
          <a:prstGeom prst="rect">
            <a:avLst/>
          </a:prstGeom>
          <a:noFill/>
          <a:ln w="9525">
            <a:noFill/>
            <a:miter lim="800000"/>
            <a:headEnd/>
            <a:tailEnd/>
          </a:ln>
        </p:spPr>
      </p:pic>
      <p:pic>
        <p:nvPicPr>
          <p:cNvPr id="136206" name="Picture 5"/>
          <p:cNvPicPr>
            <a:picLocks noChangeAspect="1"/>
          </p:cNvPicPr>
          <p:nvPr/>
        </p:nvPicPr>
        <p:blipFill>
          <a:blip r:embed="rId4"/>
          <a:srcRect/>
          <a:stretch>
            <a:fillRect/>
          </a:stretch>
        </p:blipFill>
        <p:spPr bwMode="auto">
          <a:xfrm>
            <a:off x="304800" y="2819400"/>
            <a:ext cx="1828800" cy="1104900"/>
          </a:xfrm>
          <a:prstGeom prst="rect">
            <a:avLst/>
          </a:prstGeom>
          <a:noFill/>
          <a:ln w="9525">
            <a:noFill/>
            <a:miter lim="800000"/>
            <a:headEnd/>
            <a:tailEnd/>
          </a:ln>
        </p:spPr>
      </p:pic>
      <p:pic>
        <p:nvPicPr>
          <p:cNvPr id="136207" name="Picture 6"/>
          <p:cNvPicPr>
            <a:picLocks noChangeAspect="1"/>
          </p:cNvPicPr>
          <p:nvPr/>
        </p:nvPicPr>
        <p:blipFill>
          <a:blip r:embed="rId5"/>
          <a:srcRect/>
          <a:stretch>
            <a:fillRect/>
          </a:stretch>
        </p:blipFill>
        <p:spPr bwMode="auto">
          <a:xfrm>
            <a:off x="152400" y="1447800"/>
            <a:ext cx="1600200" cy="1371600"/>
          </a:xfrm>
          <a:prstGeom prst="rect">
            <a:avLst/>
          </a:prstGeom>
          <a:noFill/>
          <a:ln w="9525">
            <a:noFill/>
            <a:miter lim="800000"/>
            <a:headEnd/>
            <a:tailEnd/>
          </a:ln>
        </p:spPr>
      </p:pic>
      <p:pic>
        <p:nvPicPr>
          <p:cNvPr id="136208" name="Picture 7"/>
          <p:cNvPicPr>
            <a:picLocks noChangeAspect="1"/>
          </p:cNvPicPr>
          <p:nvPr/>
        </p:nvPicPr>
        <p:blipFill>
          <a:blip r:embed="rId6"/>
          <a:srcRect/>
          <a:stretch>
            <a:fillRect/>
          </a:stretch>
        </p:blipFill>
        <p:spPr bwMode="auto">
          <a:xfrm>
            <a:off x="1825979" y="2000956"/>
            <a:ext cx="1371600" cy="1295400"/>
          </a:xfrm>
          <a:prstGeom prst="rect">
            <a:avLst/>
          </a:prstGeom>
          <a:noFill/>
          <a:ln w="9525">
            <a:noFill/>
            <a:miter lim="800000"/>
            <a:headEnd/>
            <a:tailEnd/>
          </a:ln>
        </p:spPr>
      </p:pic>
      <p:pic>
        <p:nvPicPr>
          <p:cNvPr id="136209" name="Picture 15"/>
          <p:cNvPicPr>
            <a:picLocks noChangeAspect="1"/>
          </p:cNvPicPr>
          <p:nvPr/>
        </p:nvPicPr>
        <p:blipFill>
          <a:blip r:embed="rId7"/>
          <a:srcRect/>
          <a:stretch>
            <a:fillRect/>
          </a:stretch>
        </p:blipFill>
        <p:spPr bwMode="auto">
          <a:xfrm>
            <a:off x="3733800" y="1371600"/>
            <a:ext cx="1968500" cy="1397000"/>
          </a:xfrm>
          <a:prstGeom prst="rect">
            <a:avLst/>
          </a:prstGeom>
          <a:noFill/>
          <a:ln w="38100">
            <a:solidFill>
              <a:schemeClr val="tx1"/>
            </a:solidFill>
            <a:miter lim="800000"/>
            <a:headEnd/>
            <a:tailEnd/>
          </a:ln>
        </p:spPr>
      </p:pic>
      <p:pic>
        <p:nvPicPr>
          <p:cNvPr id="136210" name="Picture 16"/>
          <p:cNvPicPr>
            <a:picLocks noChangeAspect="1"/>
          </p:cNvPicPr>
          <p:nvPr/>
        </p:nvPicPr>
        <p:blipFill>
          <a:blip r:embed="rId8"/>
          <a:srcRect/>
          <a:stretch>
            <a:fillRect/>
          </a:stretch>
        </p:blipFill>
        <p:spPr bwMode="auto">
          <a:xfrm>
            <a:off x="609600" y="5181600"/>
            <a:ext cx="1143000" cy="1143000"/>
          </a:xfrm>
          <a:prstGeom prst="rect">
            <a:avLst/>
          </a:prstGeom>
          <a:noFill/>
          <a:ln w="9525">
            <a:noFill/>
            <a:miter lim="800000"/>
            <a:headEnd/>
            <a:tailEnd/>
          </a:ln>
        </p:spPr>
      </p:pic>
      <p:pic>
        <p:nvPicPr>
          <p:cNvPr id="136211" name="Picture 18"/>
          <p:cNvPicPr>
            <a:picLocks noChangeAspect="1"/>
          </p:cNvPicPr>
          <p:nvPr/>
        </p:nvPicPr>
        <p:blipFill>
          <a:blip r:embed="rId9"/>
          <a:srcRect/>
          <a:stretch>
            <a:fillRect/>
          </a:stretch>
        </p:blipFill>
        <p:spPr bwMode="auto">
          <a:xfrm>
            <a:off x="6248400" y="4495800"/>
            <a:ext cx="2400300" cy="1943100"/>
          </a:xfrm>
          <a:prstGeom prst="rect">
            <a:avLst/>
          </a:prstGeom>
          <a:noFill/>
          <a:ln w="9525">
            <a:noFill/>
            <a:miter lim="800000"/>
            <a:headEnd/>
            <a:tailEnd/>
          </a:ln>
        </p:spPr>
      </p:pic>
      <p:cxnSp>
        <p:nvCxnSpPr>
          <p:cNvPr id="29" name="Straight Arrow Connector 28"/>
          <p:cNvCxnSpPr/>
          <p:nvPr/>
        </p:nvCxnSpPr>
        <p:spPr>
          <a:xfrm flipH="1">
            <a:off x="1905000" y="2971800"/>
            <a:ext cx="1905000" cy="2133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36213" name="Picture 24"/>
          <p:cNvPicPr>
            <a:picLocks noChangeAspect="1"/>
          </p:cNvPicPr>
          <p:nvPr/>
        </p:nvPicPr>
        <p:blipFill>
          <a:blip r:embed="rId10"/>
          <a:srcRect/>
          <a:stretch>
            <a:fillRect/>
          </a:stretch>
        </p:blipFill>
        <p:spPr bwMode="auto">
          <a:xfrm>
            <a:off x="7848600" y="4038600"/>
            <a:ext cx="990600" cy="1219200"/>
          </a:xfrm>
          <a:prstGeom prst="rect">
            <a:avLst/>
          </a:prstGeom>
          <a:noFill/>
          <a:ln w="9525">
            <a:noFill/>
            <a:miter lim="800000"/>
            <a:headEnd/>
            <a:tailEnd/>
          </a:ln>
        </p:spPr>
      </p:pic>
      <p:pic>
        <p:nvPicPr>
          <p:cNvPr id="136215" name="Picture 27"/>
          <p:cNvPicPr>
            <a:picLocks noChangeAspect="1"/>
          </p:cNvPicPr>
          <p:nvPr/>
        </p:nvPicPr>
        <p:blipFill>
          <a:blip r:embed="rId11"/>
          <a:srcRect/>
          <a:stretch>
            <a:fillRect/>
          </a:stretch>
        </p:blipFill>
        <p:spPr bwMode="auto">
          <a:xfrm>
            <a:off x="7848600" y="5791200"/>
            <a:ext cx="1041400" cy="838200"/>
          </a:xfrm>
          <a:prstGeom prst="rect">
            <a:avLst/>
          </a:prstGeom>
          <a:noFill/>
          <a:ln w="9525">
            <a:noFill/>
            <a:miter lim="800000"/>
            <a:headEnd/>
            <a:tailEnd/>
          </a:ln>
        </p:spPr>
      </p:pic>
      <p:pic>
        <p:nvPicPr>
          <p:cNvPr id="136216" name="Picture 29"/>
          <p:cNvPicPr>
            <a:picLocks noChangeAspect="1"/>
          </p:cNvPicPr>
          <p:nvPr/>
        </p:nvPicPr>
        <p:blipFill>
          <a:blip r:embed="rId12"/>
          <a:srcRect/>
          <a:stretch>
            <a:fillRect/>
          </a:stretch>
        </p:blipFill>
        <p:spPr bwMode="auto">
          <a:xfrm>
            <a:off x="6365875" y="4563887"/>
            <a:ext cx="826206" cy="893937"/>
          </a:xfrm>
          <a:prstGeom prst="rect">
            <a:avLst/>
          </a:prstGeom>
          <a:noFill/>
          <a:ln w="9525">
            <a:noFill/>
            <a:miter lim="800000"/>
            <a:headEnd/>
            <a:tailEnd/>
          </a:ln>
        </p:spPr>
      </p:pic>
      <p:cxnSp>
        <p:nvCxnSpPr>
          <p:cNvPr id="25" name="Straight Arrow Connector 24"/>
          <p:cNvCxnSpPr/>
          <p:nvPr/>
        </p:nvCxnSpPr>
        <p:spPr>
          <a:xfrm flipH="1" flipV="1">
            <a:off x="1981202" y="5698770"/>
            <a:ext cx="3962398" cy="1623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30" name="TextBox 20"/>
          <p:cNvSpPr txBox="1">
            <a:spLocks noChangeArrowheads="1"/>
          </p:cNvSpPr>
          <p:nvPr/>
        </p:nvSpPr>
        <p:spPr bwMode="auto">
          <a:xfrm>
            <a:off x="3174206" y="5723642"/>
            <a:ext cx="1728788" cy="830997"/>
          </a:xfrm>
          <a:prstGeom prst="rect">
            <a:avLst/>
          </a:prstGeom>
          <a:noFill/>
          <a:ln w="9525">
            <a:noFill/>
            <a:miter lim="800000"/>
            <a:headEnd/>
            <a:tailEnd/>
          </a:ln>
        </p:spPr>
        <p:txBody>
          <a:bodyPr wrap="square">
            <a:prstTxWarp prst="textNoShape">
              <a:avLst/>
            </a:prstTxWarp>
            <a:spAutoFit/>
          </a:bodyPr>
          <a:lstStyle/>
          <a:p>
            <a:pPr algn="ctr"/>
            <a:r>
              <a:rPr lang="en-US" sz="1600" dirty="0" smtClean="0"/>
              <a:t>UNCERTAINTY</a:t>
            </a:r>
          </a:p>
          <a:p>
            <a:pPr algn="ctr"/>
            <a:r>
              <a:rPr lang="en-US" sz="1600" dirty="0" smtClean="0"/>
              <a:t>(ANXIETY)</a:t>
            </a:r>
          </a:p>
          <a:p>
            <a:pPr algn="ctr"/>
            <a:endParaRPr lang="en-US" sz="1600" dirty="0"/>
          </a:p>
        </p:txBody>
      </p:sp>
      <p:cxnSp>
        <p:nvCxnSpPr>
          <p:cNvPr id="7" name="Straight Arrow Connector 6"/>
          <p:cNvCxnSpPr/>
          <p:nvPr/>
        </p:nvCxnSpPr>
        <p:spPr>
          <a:xfrm>
            <a:off x="1908175" y="5470877"/>
            <a:ext cx="40354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1981202" y="5685368"/>
            <a:ext cx="396239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197579" y="5755950"/>
            <a:ext cx="1552222" cy="646331"/>
          </a:xfrm>
          <a:prstGeom prst="rect">
            <a:avLst/>
          </a:prstGeom>
          <a:noFill/>
        </p:spPr>
        <p:txBody>
          <a:bodyPr wrap="square" rtlCol="0">
            <a:spAutoFit/>
          </a:bodyPr>
          <a:lstStyle/>
          <a:p>
            <a:pPr algn="ctr"/>
            <a:r>
              <a:rPr lang="en-US" dirty="0" smtClean="0"/>
              <a:t>MEANINGFUL OUTCOME</a:t>
            </a:r>
            <a:endParaRPr lang="en-US" dirty="0"/>
          </a:p>
        </p:txBody>
      </p:sp>
    </p:spTree>
    <p:extLst>
      <p:ext uri="{BB962C8B-B14F-4D97-AF65-F5344CB8AC3E}">
        <p14:creationId xmlns:p14="http://schemas.microsoft.com/office/powerpoint/2010/main" val="161332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3" presetClass="exit" presetSubtype="10" fill="hold" nodeType="withEffect">
                                  <p:stCondLst>
                                    <p:cond delay="0"/>
                                  </p:stCondLst>
                                  <p:childTnLst>
                                    <p:animEffect transition="out" filter="blinds(horizontal)">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3" presetClass="exit" presetSubtype="10" fill="hold" grpId="0" nodeType="withEffect">
                                  <p:stCondLst>
                                    <p:cond delay="0"/>
                                  </p:stCondLst>
                                  <p:childTnLst>
                                    <p:animEffect transition="out" filter="blinds(horizontal)">
                                      <p:cBhvr>
                                        <p:cTn id="36" dur="500"/>
                                        <p:tgtEl>
                                          <p:spTgt spid="30"/>
                                        </p:tgtEl>
                                      </p:cBhvr>
                                    </p:animEffect>
                                    <p:set>
                                      <p:cBhvr>
                                        <p:cTn id="37" dur="1" fill="hold">
                                          <p:stCondLst>
                                            <p:cond delay="499"/>
                                          </p:stCondLst>
                                        </p:cTn>
                                        <p:tgtEl>
                                          <p:spTgt spid="30"/>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4" presetClass="emph" presetSubtype="0" fill="hold" nodeType="clickEffect">
                                  <p:stCondLst>
                                    <p:cond delay="0"/>
                                  </p:stCondLst>
                                  <p:childTnLst>
                                    <p:animClr clrSpc="hsl" dir="cw">
                                      <p:cBhvr override="childStyle">
                                        <p:cTn id="43" dur="500" fill="hold"/>
                                        <p:tgtEl>
                                          <p:spTgt spid="7"/>
                                        </p:tgtEl>
                                        <p:attrNameLst>
                                          <p:attrName>style.color</p:attrName>
                                        </p:attrNameLst>
                                      </p:cBhvr>
                                      <p:by>
                                        <p:hsl h="0" s="-12549" l="-25098"/>
                                      </p:by>
                                    </p:animClr>
                                    <p:animClr clrSpc="hsl" dir="cw">
                                      <p:cBhvr>
                                        <p:cTn id="44" dur="500" fill="hold"/>
                                        <p:tgtEl>
                                          <p:spTgt spid="7"/>
                                        </p:tgtEl>
                                        <p:attrNameLst>
                                          <p:attrName>fillcolor</p:attrName>
                                        </p:attrNameLst>
                                      </p:cBhvr>
                                      <p:by>
                                        <p:hsl h="0" s="-12549" l="-25098"/>
                                      </p:by>
                                    </p:animClr>
                                    <p:animClr clrSpc="hsl" dir="cw">
                                      <p:cBhvr>
                                        <p:cTn id="45" dur="500" fill="hold"/>
                                        <p:tgtEl>
                                          <p:spTgt spid="7"/>
                                        </p:tgtEl>
                                        <p:attrNameLst>
                                          <p:attrName>stroke.color</p:attrName>
                                        </p:attrNameLst>
                                      </p:cBhvr>
                                      <p:by>
                                        <p:hsl h="0" s="-12549" l="-25098"/>
                                      </p:by>
                                    </p:animClr>
                                    <p:set>
                                      <p:cBhvr>
                                        <p:cTn id="46" dur="500" fill="hold"/>
                                        <p:tgtEl>
                                          <p:spTgt spid="7"/>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nodeType="clickEffect">
                                  <p:stCondLst>
                                    <p:cond delay="0"/>
                                  </p:stCondLst>
                                  <p:childTnLst>
                                    <p:animEffect transition="out" filter="blinds(horizontal)">
                                      <p:cBhvr>
                                        <p:cTn id="55" dur="500"/>
                                        <p:tgtEl>
                                          <p:spTgt spid="29"/>
                                        </p:tgtEl>
                                      </p:cBhvr>
                                    </p:animEffect>
                                    <p:set>
                                      <p:cBhvr>
                                        <p:cTn id="56"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fontScale="77500" lnSpcReduction="20000"/>
          </a:bodyPr>
          <a:lstStyle/>
          <a:p>
            <a:r>
              <a:rPr lang="en-US" dirty="0"/>
              <a:t>6 sessions.  12 weeks.</a:t>
            </a:r>
          </a:p>
          <a:p>
            <a:pPr lvl="1"/>
            <a:r>
              <a:rPr lang="en-US" dirty="0" err="1"/>
              <a:t>Behavioural</a:t>
            </a:r>
            <a:r>
              <a:rPr lang="en-US" dirty="0"/>
              <a:t> Issues almost all gone.</a:t>
            </a:r>
          </a:p>
          <a:p>
            <a:pPr lvl="1"/>
            <a:r>
              <a:rPr lang="en-US" dirty="0"/>
              <a:t>Developmental </a:t>
            </a:r>
            <a:r>
              <a:rPr lang="en-US" dirty="0" err="1"/>
              <a:t>behaviours</a:t>
            </a:r>
            <a:r>
              <a:rPr lang="en-US" dirty="0"/>
              <a:t> increasing (in unexpected ways)</a:t>
            </a:r>
          </a:p>
          <a:p>
            <a:pPr lvl="1"/>
            <a:r>
              <a:rPr lang="en-US" dirty="0"/>
              <a:t>School problems largely gone.</a:t>
            </a:r>
          </a:p>
          <a:p>
            <a:endParaRPr lang="en-US" dirty="0"/>
          </a:p>
          <a:p>
            <a:r>
              <a:rPr lang="en-US" dirty="0"/>
              <a:t>24 weeks maintained</a:t>
            </a:r>
          </a:p>
          <a:p>
            <a:pPr lvl="1"/>
            <a:r>
              <a:rPr lang="en-US" dirty="0"/>
              <a:t>School gets 2.5k grant for staff training for all kids (5 primary focus)</a:t>
            </a:r>
          </a:p>
          <a:p>
            <a:pPr lvl="1"/>
            <a:r>
              <a:rPr lang="en-US" dirty="0"/>
              <a:t>Principal and deputy stunned by results – numerous psychologists tried before with no results.  </a:t>
            </a:r>
            <a:r>
              <a:rPr lang="en-US" i="1" dirty="0"/>
              <a:t>Including a national expert funded by Education Department and Federal Government.. </a:t>
            </a:r>
            <a:endParaRPr lang="en-US" dirty="0"/>
          </a:p>
          <a:p>
            <a:endParaRPr lang="en-US" dirty="0"/>
          </a:p>
        </p:txBody>
      </p:sp>
    </p:spTree>
    <p:extLst>
      <p:ext uri="{BB962C8B-B14F-4D97-AF65-F5344CB8AC3E}">
        <p14:creationId xmlns:p14="http://schemas.microsoft.com/office/powerpoint/2010/main" val="3909161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39365"/>
            <a:ext cx="8940800" cy="979907"/>
          </a:xfrm>
        </p:spPr>
        <p:txBody>
          <a:bodyPr>
            <a:noAutofit/>
          </a:bodyPr>
          <a:lstStyle/>
          <a:p>
            <a:r>
              <a:rPr lang="en-US" sz="4000" dirty="0" smtClean="0"/>
              <a:t>Changing the Location of the Info Source</a:t>
            </a:r>
            <a:endParaRPr lang="en-US" sz="4000" dirty="0"/>
          </a:p>
        </p:txBody>
      </p:sp>
      <p:cxnSp>
        <p:nvCxnSpPr>
          <p:cNvPr id="6" name="Straight Connector 5"/>
          <p:cNvCxnSpPr/>
          <p:nvPr/>
        </p:nvCxnSpPr>
        <p:spPr>
          <a:xfrm flipV="1">
            <a:off x="457200" y="6410466"/>
            <a:ext cx="6122033" cy="3000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2570495" y="4773430"/>
            <a:ext cx="6116305" cy="153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443094" y="4788730"/>
            <a:ext cx="2127401" cy="165174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6579233" y="4788730"/>
            <a:ext cx="2107567" cy="162173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6" name="Smiley Face 15"/>
          <p:cNvSpPr/>
          <p:nvPr/>
        </p:nvSpPr>
        <p:spPr>
          <a:xfrm>
            <a:off x="2570494" y="4084953"/>
            <a:ext cx="351913" cy="367188"/>
          </a:xfrm>
          <a:prstGeom prst="smileyFac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16" idx="4"/>
          </p:cNvCxnSpPr>
          <p:nvPr/>
        </p:nvCxnSpPr>
        <p:spPr>
          <a:xfrm flipH="1">
            <a:off x="2708200" y="4452141"/>
            <a:ext cx="38251" cy="62727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448090" y="5079420"/>
            <a:ext cx="260110" cy="44368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08200" y="5079420"/>
            <a:ext cx="214207" cy="44368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746451" y="4666338"/>
            <a:ext cx="214207" cy="29069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2493989" y="4681047"/>
            <a:ext cx="205949" cy="29069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830632" y="3610678"/>
            <a:ext cx="3951168" cy="123122"/>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467077" y="1957752"/>
            <a:ext cx="3914923" cy="99648"/>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2830632" y="1957752"/>
            <a:ext cx="1636445" cy="1652926"/>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6788987" y="1988942"/>
            <a:ext cx="1745413" cy="1651744"/>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26" name="Smiley Face 25"/>
          <p:cNvSpPr/>
          <p:nvPr/>
        </p:nvSpPr>
        <p:spPr>
          <a:xfrm>
            <a:off x="3916355" y="1728835"/>
            <a:ext cx="351913" cy="367188"/>
          </a:xfrm>
          <a:prstGeom prst="smileyFace">
            <a:avLst/>
          </a:prstGeom>
          <a:solidFill>
            <a:srgbClr val="FFFFFF"/>
          </a:solidFill>
          <a:ln>
            <a:solidFill>
              <a:srgbClr val="0000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a:stCxn id="26" idx="4"/>
          </p:cNvCxnSpPr>
          <p:nvPr/>
        </p:nvCxnSpPr>
        <p:spPr>
          <a:xfrm flipH="1">
            <a:off x="4054062" y="2096023"/>
            <a:ext cx="38250" cy="627279"/>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3793951" y="2723302"/>
            <a:ext cx="260110" cy="443686"/>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054061" y="2723302"/>
            <a:ext cx="214207" cy="443686"/>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092312" y="2310220"/>
            <a:ext cx="214207" cy="29069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3839851" y="2324929"/>
            <a:ext cx="205948" cy="29069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43" name="Smiley Face 42"/>
          <p:cNvSpPr/>
          <p:nvPr/>
        </p:nvSpPr>
        <p:spPr>
          <a:xfrm>
            <a:off x="4463643" y="4100117"/>
            <a:ext cx="351913" cy="367188"/>
          </a:xfrm>
          <a:prstGeom prst="smileyFac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stCxn id="43" idx="4"/>
          </p:cNvCxnSpPr>
          <p:nvPr/>
        </p:nvCxnSpPr>
        <p:spPr>
          <a:xfrm flipH="1">
            <a:off x="4601349" y="4467305"/>
            <a:ext cx="38251" cy="62727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4341239" y="5169589"/>
            <a:ext cx="260110" cy="44368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601349" y="4579921"/>
            <a:ext cx="214207" cy="44368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639600" y="5246385"/>
            <a:ext cx="214207" cy="29069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4387138" y="4696211"/>
            <a:ext cx="205949" cy="29069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2" name="Freeform 41"/>
          <p:cNvSpPr/>
          <p:nvPr/>
        </p:nvSpPr>
        <p:spPr>
          <a:xfrm>
            <a:off x="4372422" y="4038600"/>
            <a:ext cx="504378" cy="490498"/>
          </a:xfrm>
          <a:custGeom>
            <a:avLst/>
            <a:gdLst>
              <a:gd name="connsiteX0" fmla="*/ 0 w 504378"/>
              <a:gd name="connsiteY0" fmla="*/ 368102 h 490498"/>
              <a:gd name="connsiteX1" fmla="*/ 15301 w 504378"/>
              <a:gd name="connsiteY1" fmla="*/ 276305 h 490498"/>
              <a:gd name="connsiteX2" fmla="*/ 30601 w 504378"/>
              <a:gd name="connsiteY2" fmla="*/ 230406 h 490498"/>
              <a:gd name="connsiteX3" fmla="*/ 45902 w 504378"/>
              <a:gd name="connsiteY3" fmla="*/ 169208 h 490498"/>
              <a:gd name="connsiteX4" fmla="*/ 61202 w 504378"/>
              <a:gd name="connsiteY4" fmla="*/ 123310 h 490498"/>
              <a:gd name="connsiteX5" fmla="*/ 76503 w 504378"/>
              <a:gd name="connsiteY5" fmla="*/ 62112 h 490498"/>
              <a:gd name="connsiteX6" fmla="*/ 214208 w 504378"/>
              <a:gd name="connsiteY6" fmla="*/ 46813 h 490498"/>
              <a:gd name="connsiteX7" fmla="*/ 260110 w 504378"/>
              <a:gd name="connsiteY7" fmla="*/ 16214 h 490498"/>
              <a:gd name="connsiteX8" fmla="*/ 397815 w 504378"/>
              <a:gd name="connsiteY8" fmla="*/ 46813 h 490498"/>
              <a:gd name="connsiteX9" fmla="*/ 443717 w 504378"/>
              <a:gd name="connsiteY9" fmla="*/ 77412 h 490498"/>
              <a:gd name="connsiteX10" fmla="*/ 474318 w 504378"/>
              <a:gd name="connsiteY10" fmla="*/ 490498 h 4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378" h="490498">
                <a:moveTo>
                  <a:pt x="0" y="368102"/>
                </a:moveTo>
                <a:cubicBezTo>
                  <a:pt x="5100" y="337503"/>
                  <a:pt x="8571" y="306587"/>
                  <a:pt x="15301" y="276305"/>
                </a:cubicBezTo>
                <a:cubicBezTo>
                  <a:pt x="18800" y="260562"/>
                  <a:pt x="26170" y="245913"/>
                  <a:pt x="30601" y="230406"/>
                </a:cubicBezTo>
                <a:cubicBezTo>
                  <a:pt x="36378" y="210188"/>
                  <a:pt x="40125" y="189426"/>
                  <a:pt x="45902" y="169208"/>
                </a:cubicBezTo>
                <a:cubicBezTo>
                  <a:pt x="50333" y="153702"/>
                  <a:pt x="56771" y="138816"/>
                  <a:pt x="61202" y="123310"/>
                </a:cubicBezTo>
                <a:cubicBezTo>
                  <a:pt x="66979" y="103092"/>
                  <a:pt x="57695" y="71515"/>
                  <a:pt x="76503" y="62112"/>
                </a:cubicBezTo>
                <a:cubicBezTo>
                  <a:pt x="117812" y="41459"/>
                  <a:pt x="168306" y="51913"/>
                  <a:pt x="214208" y="46813"/>
                </a:cubicBezTo>
                <a:cubicBezTo>
                  <a:pt x="229509" y="36613"/>
                  <a:pt x="241834" y="18245"/>
                  <a:pt x="260110" y="16214"/>
                </a:cubicBezTo>
                <a:cubicBezTo>
                  <a:pt x="279345" y="14077"/>
                  <a:pt x="368479" y="32146"/>
                  <a:pt x="397815" y="46813"/>
                </a:cubicBezTo>
                <a:cubicBezTo>
                  <a:pt x="414263" y="55036"/>
                  <a:pt x="428416" y="67212"/>
                  <a:pt x="443717" y="77412"/>
                </a:cubicBezTo>
                <a:cubicBezTo>
                  <a:pt x="559188" y="-95784"/>
                  <a:pt x="474318" y="13125"/>
                  <a:pt x="474318" y="490498"/>
                </a:cubicBez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Isosceles Triangle 49"/>
          <p:cNvSpPr/>
          <p:nvPr/>
        </p:nvSpPr>
        <p:spPr>
          <a:xfrm>
            <a:off x="4485980" y="4758006"/>
            <a:ext cx="268365" cy="474269"/>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Connector 53"/>
          <p:cNvCxnSpPr/>
          <p:nvPr/>
        </p:nvCxnSpPr>
        <p:spPr>
          <a:xfrm flipH="1">
            <a:off x="5301571" y="2471521"/>
            <a:ext cx="38250" cy="627279"/>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5022335" y="3062439"/>
            <a:ext cx="260110" cy="443686"/>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282445" y="3093037"/>
            <a:ext cx="214207" cy="443686"/>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5389548" y="2310220"/>
            <a:ext cx="376252" cy="242656"/>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flipV="1">
            <a:off x="5017435" y="2096023"/>
            <a:ext cx="256749" cy="568043"/>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61" name="Freeform 60"/>
          <p:cNvSpPr/>
          <p:nvPr/>
        </p:nvSpPr>
        <p:spPr>
          <a:xfrm>
            <a:off x="5053518" y="2006455"/>
            <a:ext cx="504378" cy="490498"/>
          </a:xfrm>
          <a:custGeom>
            <a:avLst/>
            <a:gdLst>
              <a:gd name="connsiteX0" fmla="*/ 0 w 504378"/>
              <a:gd name="connsiteY0" fmla="*/ 368102 h 490498"/>
              <a:gd name="connsiteX1" fmla="*/ 15301 w 504378"/>
              <a:gd name="connsiteY1" fmla="*/ 276305 h 490498"/>
              <a:gd name="connsiteX2" fmla="*/ 30601 w 504378"/>
              <a:gd name="connsiteY2" fmla="*/ 230406 h 490498"/>
              <a:gd name="connsiteX3" fmla="*/ 45902 w 504378"/>
              <a:gd name="connsiteY3" fmla="*/ 169208 h 490498"/>
              <a:gd name="connsiteX4" fmla="*/ 61202 w 504378"/>
              <a:gd name="connsiteY4" fmla="*/ 123310 h 490498"/>
              <a:gd name="connsiteX5" fmla="*/ 76503 w 504378"/>
              <a:gd name="connsiteY5" fmla="*/ 62112 h 490498"/>
              <a:gd name="connsiteX6" fmla="*/ 214208 w 504378"/>
              <a:gd name="connsiteY6" fmla="*/ 46813 h 490498"/>
              <a:gd name="connsiteX7" fmla="*/ 260110 w 504378"/>
              <a:gd name="connsiteY7" fmla="*/ 16214 h 490498"/>
              <a:gd name="connsiteX8" fmla="*/ 397815 w 504378"/>
              <a:gd name="connsiteY8" fmla="*/ 46813 h 490498"/>
              <a:gd name="connsiteX9" fmla="*/ 443717 w 504378"/>
              <a:gd name="connsiteY9" fmla="*/ 77412 h 490498"/>
              <a:gd name="connsiteX10" fmla="*/ 474318 w 504378"/>
              <a:gd name="connsiteY10" fmla="*/ 490498 h 4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378" h="490498">
                <a:moveTo>
                  <a:pt x="0" y="368102"/>
                </a:moveTo>
                <a:cubicBezTo>
                  <a:pt x="5100" y="337503"/>
                  <a:pt x="8571" y="306587"/>
                  <a:pt x="15301" y="276305"/>
                </a:cubicBezTo>
                <a:cubicBezTo>
                  <a:pt x="18800" y="260562"/>
                  <a:pt x="26170" y="245913"/>
                  <a:pt x="30601" y="230406"/>
                </a:cubicBezTo>
                <a:cubicBezTo>
                  <a:pt x="36378" y="210188"/>
                  <a:pt x="40125" y="189426"/>
                  <a:pt x="45902" y="169208"/>
                </a:cubicBezTo>
                <a:cubicBezTo>
                  <a:pt x="50333" y="153702"/>
                  <a:pt x="56771" y="138816"/>
                  <a:pt x="61202" y="123310"/>
                </a:cubicBezTo>
                <a:cubicBezTo>
                  <a:pt x="66979" y="103092"/>
                  <a:pt x="57695" y="71515"/>
                  <a:pt x="76503" y="62112"/>
                </a:cubicBezTo>
                <a:cubicBezTo>
                  <a:pt x="117812" y="41459"/>
                  <a:pt x="168306" y="51913"/>
                  <a:pt x="214208" y="46813"/>
                </a:cubicBezTo>
                <a:cubicBezTo>
                  <a:pt x="229509" y="36613"/>
                  <a:pt x="241834" y="18245"/>
                  <a:pt x="260110" y="16214"/>
                </a:cubicBezTo>
                <a:cubicBezTo>
                  <a:pt x="279345" y="14077"/>
                  <a:pt x="368479" y="32146"/>
                  <a:pt x="397815" y="46813"/>
                </a:cubicBezTo>
                <a:cubicBezTo>
                  <a:pt x="414263" y="55036"/>
                  <a:pt x="428416" y="67212"/>
                  <a:pt x="443717" y="77412"/>
                </a:cubicBezTo>
                <a:cubicBezTo>
                  <a:pt x="559188" y="-95784"/>
                  <a:pt x="474318" y="13125"/>
                  <a:pt x="474318" y="490498"/>
                </a:cubicBezTo>
              </a:path>
            </a:pathLst>
          </a:custGeom>
          <a:ln>
            <a:solidFill>
              <a:srgbClr val="FFFF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Isosceles Triangle 61"/>
          <p:cNvSpPr/>
          <p:nvPr/>
        </p:nvSpPr>
        <p:spPr>
          <a:xfrm>
            <a:off x="5167076" y="2725861"/>
            <a:ext cx="268365" cy="474269"/>
          </a:xfrm>
          <a:prstGeom prst="triangle">
            <a:avLst/>
          </a:prstGeom>
          <a:solidFill>
            <a:schemeClr val="accent2">
              <a:alpha val="5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0" name="Straight Arrow Connector 149"/>
          <p:cNvCxnSpPr/>
          <p:nvPr/>
        </p:nvCxnSpPr>
        <p:spPr>
          <a:xfrm flipH="1">
            <a:off x="2971800" y="3610678"/>
            <a:ext cx="469900" cy="3517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Heart 56"/>
          <p:cNvSpPr/>
          <p:nvPr/>
        </p:nvSpPr>
        <p:spPr>
          <a:xfrm>
            <a:off x="2532089" y="4724400"/>
            <a:ext cx="343206" cy="186301"/>
          </a:xfrm>
          <a:prstGeom prst="hear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69" name="Straight Arrow Connector 168"/>
          <p:cNvCxnSpPr/>
          <p:nvPr/>
        </p:nvCxnSpPr>
        <p:spPr>
          <a:xfrm flipV="1">
            <a:off x="2667000" y="4419600"/>
            <a:ext cx="76200" cy="457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0" name="Straight Arrow Connector 169"/>
          <p:cNvCxnSpPr/>
          <p:nvPr/>
        </p:nvCxnSpPr>
        <p:spPr>
          <a:xfrm flipH="1">
            <a:off x="3009900" y="4292600"/>
            <a:ext cx="1231608" cy="0"/>
          </a:xfrm>
          <a:prstGeom prst="straightConnector1">
            <a:avLst/>
          </a:prstGeom>
          <a:ln>
            <a:solidFill>
              <a:srgbClr val="84B66D"/>
            </a:solidFill>
            <a:tailEnd type="arrow"/>
          </a:ln>
        </p:spPr>
        <p:style>
          <a:lnRef idx="2">
            <a:schemeClr val="accent1"/>
          </a:lnRef>
          <a:fillRef idx="0">
            <a:schemeClr val="accent1"/>
          </a:fillRef>
          <a:effectRef idx="1">
            <a:schemeClr val="accent1"/>
          </a:effectRef>
          <a:fontRef idx="minor">
            <a:schemeClr val="tx1"/>
          </a:fontRef>
        </p:style>
      </p:cxnSp>
      <p:sp>
        <p:nvSpPr>
          <p:cNvPr id="67" name="6-Point Star 66"/>
          <p:cNvSpPr/>
          <p:nvPr/>
        </p:nvSpPr>
        <p:spPr>
          <a:xfrm>
            <a:off x="5017435" y="5802441"/>
            <a:ext cx="533400" cy="609600"/>
          </a:xfrm>
          <a:prstGeom prst="star6">
            <a:avLst/>
          </a:prstGeom>
          <a:ln>
            <a:solidFill>
              <a:schemeClr val="accent4"/>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172" name="Straight Arrow Connector 171"/>
          <p:cNvCxnSpPr>
            <a:stCxn id="67" idx="4"/>
          </p:cNvCxnSpPr>
          <p:nvPr/>
        </p:nvCxnSpPr>
        <p:spPr>
          <a:xfrm flipH="1" flipV="1">
            <a:off x="2960659" y="4452141"/>
            <a:ext cx="2056776" cy="1502700"/>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74" name="6-Point Star 73"/>
          <p:cNvSpPr/>
          <p:nvPr/>
        </p:nvSpPr>
        <p:spPr>
          <a:xfrm>
            <a:off x="5905500" y="2819400"/>
            <a:ext cx="533400" cy="609600"/>
          </a:xfrm>
          <a:prstGeom prst="star6">
            <a:avLst/>
          </a:prstGeom>
          <a:solidFill>
            <a:schemeClr val="accent1">
              <a:alpha val="27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art 74"/>
          <p:cNvSpPr/>
          <p:nvPr/>
        </p:nvSpPr>
        <p:spPr>
          <a:xfrm>
            <a:off x="3879507" y="2527300"/>
            <a:ext cx="343206" cy="186301"/>
          </a:xfrm>
          <a:prstGeom prst="heart">
            <a:avLst/>
          </a:prstGeom>
          <a:solidFill>
            <a:schemeClr val="accent2">
              <a:alpha val="29000"/>
            </a:schemeClr>
          </a:solidFill>
          <a:ln>
            <a:solidFill>
              <a:schemeClr val="tx1"/>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76" name="Straight Arrow Connector 75"/>
          <p:cNvCxnSpPr/>
          <p:nvPr/>
        </p:nvCxnSpPr>
        <p:spPr>
          <a:xfrm flipV="1">
            <a:off x="4021207" y="2132943"/>
            <a:ext cx="76200" cy="457200"/>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cxnSp>
        <p:nvCxnSpPr>
          <p:cNvPr id="81" name="Straight Arrow Connector 80"/>
          <p:cNvCxnSpPr>
            <a:stCxn id="74" idx="4"/>
          </p:cNvCxnSpPr>
          <p:nvPr/>
        </p:nvCxnSpPr>
        <p:spPr>
          <a:xfrm flipH="1" flipV="1">
            <a:off x="4241508" y="1989631"/>
            <a:ext cx="1663992" cy="982169"/>
          </a:xfrm>
          <a:prstGeom prst="straightConnector1">
            <a:avLst/>
          </a:prstGeom>
          <a:ln>
            <a:solidFill>
              <a:schemeClr val="accent4">
                <a:lumMod val="75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flipV="1">
            <a:off x="4268268" y="2337346"/>
            <a:ext cx="786366" cy="275920"/>
          </a:xfrm>
          <a:prstGeom prst="straightConnector1">
            <a:avLst/>
          </a:prstGeom>
          <a:ln>
            <a:solidFill>
              <a:srgbClr val="84B66D"/>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28600" y="1295400"/>
            <a:ext cx="2959100" cy="923330"/>
          </a:xfrm>
          <a:prstGeom prst="rect">
            <a:avLst/>
          </a:prstGeom>
          <a:noFill/>
        </p:spPr>
        <p:txBody>
          <a:bodyPr wrap="square" rtlCol="0">
            <a:spAutoFit/>
          </a:bodyPr>
          <a:lstStyle/>
          <a:p>
            <a:r>
              <a:rPr lang="en-US" dirty="0" smtClean="0">
                <a:solidFill>
                  <a:schemeClr val="accent1">
                    <a:lumMod val="60000"/>
                    <a:lumOff val="40000"/>
                  </a:schemeClr>
                </a:solidFill>
              </a:rPr>
              <a:t>SYMBOLIC – mum is always in the way! </a:t>
            </a:r>
          </a:p>
          <a:p>
            <a:r>
              <a:rPr lang="en-US" dirty="0" smtClean="0">
                <a:solidFill>
                  <a:schemeClr val="accent3">
                    <a:lumMod val="75000"/>
                  </a:schemeClr>
                </a:solidFill>
              </a:rPr>
              <a:t> </a:t>
            </a:r>
            <a:endParaRPr lang="en-US" dirty="0">
              <a:solidFill>
                <a:schemeClr val="accent4">
                  <a:lumMod val="60000"/>
                  <a:lumOff val="40000"/>
                </a:schemeClr>
              </a:solidFill>
            </a:endParaRPr>
          </a:p>
        </p:txBody>
      </p:sp>
      <p:sp>
        <p:nvSpPr>
          <p:cNvPr id="11" name="Multiply 10"/>
          <p:cNvSpPr/>
          <p:nvPr/>
        </p:nvSpPr>
        <p:spPr>
          <a:xfrm>
            <a:off x="4593087" y="2337346"/>
            <a:ext cx="161258" cy="252797"/>
          </a:xfrm>
          <a:prstGeom prst="mathMultiply">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Smiley Face 57"/>
          <p:cNvSpPr/>
          <p:nvPr/>
        </p:nvSpPr>
        <p:spPr>
          <a:xfrm>
            <a:off x="5125614" y="2132943"/>
            <a:ext cx="351913" cy="367188"/>
          </a:xfrm>
          <a:prstGeom prst="smileyFace">
            <a:avLst/>
          </a:prstGeom>
          <a:solidFill>
            <a:srgbClr val="FFFFFF"/>
          </a:solidFill>
          <a:ln>
            <a:solidFill>
              <a:srgbClr val="0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127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39365"/>
            <a:ext cx="8940800" cy="979907"/>
          </a:xfrm>
        </p:spPr>
        <p:txBody>
          <a:bodyPr>
            <a:noAutofit/>
          </a:bodyPr>
          <a:lstStyle/>
          <a:p>
            <a:r>
              <a:rPr lang="en-US" sz="4000" dirty="0" smtClean="0"/>
              <a:t>Using the Symbolic Stream to Promote a better Symbolic Stream?</a:t>
            </a:r>
            <a:endParaRPr lang="en-US" sz="4000" dirty="0"/>
          </a:p>
        </p:txBody>
      </p:sp>
      <p:cxnSp>
        <p:nvCxnSpPr>
          <p:cNvPr id="6" name="Straight Connector 5"/>
          <p:cNvCxnSpPr/>
          <p:nvPr/>
        </p:nvCxnSpPr>
        <p:spPr>
          <a:xfrm flipV="1">
            <a:off x="597042" y="6410467"/>
            <a:ext cx="5982191" cy="300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2570495" y="4773430"/>
            <a:ext cx="6116305" cy="153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597042" y="4788730"/>
            <a:ext cx="2127401" cy="165174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6579233" y="4788730"/>
            <a:ext cx="2107567" cy="162173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6" name="Smiley Face 15"/>
          <p:cNvSpPr/>
          <p:nvPr/>
        </p:nvSpPr>
        <p:spPr>
          <a:xfrm>
            <a:off x="3109312" y="4084953"/>
            <a:ext cx="351913" cy="367188"/>
          </a:xfrm>
          <a:prstGeom prst="smileyFac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16" idx="4"/>
          </p:cNvCxnSpPr>
          <p:nvPr/>
        </p:nvCxnSpPr>
        <p:spPr>
          <a:xfrm flipH="1">
            <a:off x="3247018" y="4452141"/>
            <a:ext cx="38251" cy="62727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986908" y="5079420"/>
            <a:ext cx="260110" cy="44368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247018" y="5079420"/>
            <a:ext cx="214207" cy="44368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285269" y="4666338"/>
            <a:ext cx="214207" cy="29069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3032807" y="4681047"/>
            <a:ext cx="205949" cy="29069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3" name="Smiley Face 42"/>
          <p:cNvSpPr/>
          <p:nvPr/>
        </p:nvSpPr>
        <p:spPr>
          <a:xfrm>
            <a:off x="4463643" y="4100117"/>
            <a:ext cx="351913" cy="367188"/>
          </a:xfrm>
          <a:prstGeom prst="smileyFac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stCxn id="43" idx="4"/>
          </p:cNvCxnSpPr>
          <p:nvPr/>
        </p:nvCxnSpPr>
        <p:spPr>
          <a:xfrm flipH="1">
            <a:off x="4601349" y="4467305"/>
            <a:ext cx="38251" cy="62727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4341239" y="5169589"/>
            <a:ext cx="260110" cy="44368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601349" y="4579921"/>
            <a:ext cx="214207" cy="44368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639600" y="5246385"/>
            <a:ext cx="214207" cy="29069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4387138" y="4696211"/>
            <a:ext cx="205949" cy="29069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2" name="Freeform 41"/>
          <p:cNvSpPr/>
          <p:nvPr/>
        </p:nvSpPr>
        <p:spPr>
          <a:xfrm>
            <a:off x="4372422" y="4038600"/>
            <a:ext cx="504378" cy="490498"/>
          </a:xfrm>
          <a:custGeom>
            <a:avLst/>
            <a:gdLst>
              <a:gd name="connsiteX0" fmla="*/ 0 w 504378"/>
              <a:gd name="connsiteY0" fmla="*/ 368102 h 490498"/>
              <a:gd name="connsiteX1" fmla="*/ 15301 w 504378"/>
              <a:gd name="connsiteY1" fmla="*/ 276305 h 490498"/>
              <a:gd name="connsiteX2" fmla="*/ 30601 w 504378"/>
              <a:gd name="connsiteY2" fmla="*/ 230406 h 490498"/>
              <a:gd name="connsiteX3" fmla="*/ 45902 w 504378"/>
              <a:gd name="connsiteY3" fmla="*/ 169208 h 490498"/>
              <a:gd name="connsiteX4" fmla="*/ 61202 w 504378"/>
              <a:gd name="connsiteY4" fmla="*/ 123310 h 490498"/>
              <a:gd name="connsiteX5" fmla="*/ 76503 w 504378"/>
              <a:gd name="connsiteY5" fmla="*/ 62112 h 490498"/>
              <a:gd name="connsiteX6" fmla="*/ 214208 w 504378"/>
              <a:gd name="connsiteY6" fmla="*/ 46813 h 490498"/>
              <a:gd name="connsiteX7" fmla="*/ 260110 w 504378"/>
              <a:gd name="connsiteY7" fmla="*/ 16214 h 490498"/>
              <a:gd name="connsiteX8" fmla="*/ 397815 w 504378"/>
              <a:gd name="connsiteY8" fmla="*/ 46813 h 490498"/>
              <a:gd name="connsiteX9" fmla="*/ 443717 w 504378"/>
              <a:gd name="connsiteY9" fmla="*/ 77412 h 490498"/>
              <a:gd name="connsiteX10" fmla="*/ 474318 w 504378"/>
              <a:gd name="connsiteY10" fmla="*/ 490498 h 4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378" h="490498">
                <a:moveTo>
                  <a:pt x="0" y="368102"/>
                </a:moveTo>
                <a:cubicBezTo>
                  <a:pt x="5100" y="337503"/>
                  <a:pt x="8571" y="306587"/>
                  <a:pt x="15301" y="276305"/>
                </a:cubicBezTo>
                <a:cubicBezTo>
                  <a:pt x="18800" y="260562"/>
                  <a:pt x="26170" y="245913"/>
                  <a:pt x="30601" y="230406"/>
                </a:cubicBezTo>
                <a:cubicBezTo>
                  <a:pt x="36378" y="210188"/>
                  <a:pt x="40125" y="189426"/>
                  <a:pt x="45902" y="169208"/>
                </a:cubicBezTo>
                <a:cubicBezTo>
                  <a:pt x="50333" y="153702"/>
                  <a:pt x="56771" y="138816"/>
                  <a:pt x="61202" y="123310"/>
                </a:cubicBezTo>
                <a:cubicBezTo>
                  <a:pt x="66979" y="103092"/>
                  <a:pt x="57695" y="71515"/>
                  <a:pt x="76503" y="62112"/>
                </a:cubicBezTo>
                <a:cubicBezTo>
                  <a:pt x="117812" y="41459"/>
                  <a:pt x="168306" y="51913"/>
                  <a:pt x="214208" y="46813"/>
                </a:cubicBezTo>
                <a:cubicBezTo>
                  <a:pt x="229509" y="36613"/>
                  <a:pt x="241834" y="18245"/>
                  <a:pt x="260110" y="16214"/>
                </a:cubicBezTo>
                <a:cubicBezTo>
                  <a:pt x="279345" y="14077"/>
                  <a:pt x="368479" y="32146"/>
                  <a:pt x="397815" y="46813"/>
                </a:cubicBezTo>
                <a:cubicBezTo>
                  <a:pt x="414263" y="55036"/>
                  <a:pt x="428416" y="67212"/>
                  <a:pt x="443717" y="77412"/>
                </a:cubicBezTo>
                <a:cubicBezTo>
                  <a:pt x="559188" y="-95784"/>
                  <a:pt x="474318" y="13125"/>
                  <a:pt x="474318" y="490498"/>
                </a:cubicBez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Isosceles Triangle 49"/>
          <p:cNvSpPr/>
          <p:nvPr/>
        </p:nvSpPr>
        <p:spPr>
          <a:xfrm>
            <a:off x="4485980" y="4758006"/>
            <a:ext cx="268365" cy="474269"/>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0" name="Straight Arrow Connector 169"/>
          <p:cNvCxnSpPr>
            <a:endCxn id="16" idx="6"/>
          </p:cNvCxnSpPr>
          <p:nvPr/>
        </p:nvCxnSpPr>
        <p:spPr>
          <a:xfrm flipH="1" flipV="1">
            <a:off x="3461225" y="4268547"/>
            <a:ext cx="780283" cy="24053"/>
          </a:xfrm>
          <a:prstGeom prst="straightConnector1">
            <a:avLst/>
          </a:prstGeom>
          <a:ln>
            <a:solidFill>
              <a:srgbClr val="84B66D"/>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28600" y="1295400"/>
            <a:ext cx="2959100" cy="369332"/>
          </a:xfrm>
          <a:prstGeom prst="rect">
            <a:avLst/>
          </a:prstGeom>
          <a:noFill/>
        </p:spPr>
        <p:txBody>
          <a:bodyPr wrap="square" rtlCol="0">
            <a:spAutoFit/>
          </a:bodyPr>
          <a:lstStyle/>
          <a:p>
            <a:r>
              <a:rPr lang="en-US" dirty="0" smtClean="0">
                <a:solidFill>
                  <a:schemeClr val="accent3">
                    <a:lumMod val="75000"/>
                  </a:schemeClr>
                </a:solidFill>
              </a:rPr>
              <a:t> </a:t>
            </a:r>
            <a:endParaRPr lang="en-US" dirty="0">
              <a:solidFill>
                <a:schemeClr val="accent4">
                  <a:lumMod val="60000"/>
                  <a:lumOff val="40000"/>
                </a:schemeClr>
              </a:solidFill>
            </a:endParaRPr>
          </a:p>
        </p:txBody>
      </p:sp>
      <p:sp>
        <p:nvSpPr>
          <p:cNvPr id="3" name="Parallelogram 2"/>
          <p:cNvSpPr/>
          <p:nvPr/>
        </p:nvSpPr>
        <p:spPr>
          <a:xfrm>
            <a:off x="241429" y="3527613"/>
            <a:ext cx="2730500" cy="461796"/>
          </a:xfrm>
          <a:prstGeom prst="parallelogram">
            <a:avLst>
              <a:gd name="adj" fmla="val 136124"/>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a:endCxn id="16" idx="2"/>
          </p:cNvCxnSpPr>
          <p:nvPr/>
        </p:nvCxnSpPr>
        <p:spPr>
          <a:xfrm>
            <a:off x="2334904" y="4038600"/>
            <a:ext cx="774408" cy="229947"/>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68" name="Freeform 67"/>
          <p:cNvSpPr/>
          <p:nvPr/>
        </p:nvSpPr>
        <p:spPr>
          <a:xfrm>
            <a:off x="1208137" y="2822081"/>
            <a:ext cx="372206" cy="354502"/>
          </a:xfrm>
          <a:custGeom>
            <a:avLst/>
            <a:gdLst>
              <a:gd name="connsiteX0" fmla="*/ 0 w 504378"/>
              <a:gd name="connsiteY0" fmla="*/ 368102 h 490498"/>
              <a:gd name="connsiteX1" fmla="*/ 15301 w 504378"/>
              <a:gd name="connsiteY1" fmla="*/ 276305 h 490498"/>
              <a:gd name="connsiteX2" fmla="*/ 30601 w 504378"/>
              <a:gd name="connsiteY2" fmla="*/ 230406 h 490498"/>
              <a:gd name="connsiteX3" fmla="*/ 45902 w 504378"/>
              <a:gd name="connsiteY3" fmla="*/ 169208 h 490498"/>
              <a:gd name="connsiteX4" fmla="*/ 61202 w 504378"/>
              <a:gd name="connsiteY4" fmla="*/ 123310 h 490498"/>
              <a:gd name="connsiteX5" fmla="*/ 76503 w 504378"/>
              <a:gd name="connsiteY5" fmla="*/ 62112 h 490498"/>
              <a:gd name="connsiteX6" fmla="*/ 214208 w 504378"/>
              <a:gd name="connsiteY6" fmla="*/ 46813 h 490498"/>
              <a:gd name="connsiteX7" fmla="*/ 260110 w 504378"/>
              <a:gd name="connsiteY7" fmla="*/ 16214 h 490498"/>
              <a:gd name="connsiteX8" fmla="*/ 397815 w 504378"/>
              <a:gd name="connsiteY8" fmla="*/ 46813 h 490498"/>
              <a:gd name="connsiteX9" fmla="*/ 443717 w 504378"/>
              <a:gd name="connsiteY9" fmla="*/ 77412 h 490498"/>
              <a:gd name="connsiteX10" fmla="*/ 474318 w 504378"/>
              <a:gd name="connsiteY10" fmla="*/ 490498 h 4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378" h="490498">
                <a:moveTo>
                  <a:pt x="0" y="368102"/>
                </a:moveTo>
                <a:cubicBezTo>
                  <a:pt x="5100" y="337503"/>
                  <a:pt x="8571" y="306587"/>
                  <a:pt x="15301" y="276305"/>
                </a:cubicBezTo>
                <a:cubicBezTo>
                  <a:pt x="18800" y="260562"/>
                  <a:pt x="26170" y="245913"/>
                  <a:pt x="30601" y="230406"/>
                </a:cubicBezTo>
                <a:cubicBezTo>
                  <a:pt x="36378" y="210188"/>
                  <a:pt x="40125" y="189426"/>
                  <a:pt x="45902" y="169208"/>
                </a:cubicBezTo>
                <a:cubicBezTo>
                  <a:pt x="50333" y="153702"/>
                  <a:pt x="56771" y="138816"/>
                  <a:pt x="61202" y="123310"/>
                </a:cubicBezTo>
                <a:cubicBezTo>
                  <a:pt x="66979" y="103092"/>
                  <a:pt x="57695" y="71515"/>
                  <a:pt x="76503" y="62112"/>
                </a:cubicBezTo>
                <a:cubicBezTo>
                  <a:pt x="117812" y="41459"/>
                  <a:pt x="168306" y="51913"/>
                  <a:pt x="214208" y="46813"/>
                </a:cubicBezTo>
                <a:cubicBezTo>
                  <a:pt x="229509" y="36613"/>
                  <a:pt x="241834" y="18245"/>
                  <a:pt x="260110" y="16214"/>
                </a:cubicBezTo>
                <a:cubicBezTo>
                  <a:pt x="279345" y="14077"/>
                  <a:pt x="368479" y="32146"/>
                  <a:pt x="397815" y="46813"/>
                </a:cubicBezTo>
                <a:cubicBezTo>
                  <a:pt x="414263" y="55036"/>
                  <a:pt x="428416" y="67212"/>
                  <a:pt x="443717" y="77412"/>
                </a:cubicBezTo>
                <a:cubicBezTo>
                  <a:pt x="559188" y="-95784"/>
                  <a:pt x="474318" y="13125"/>
                  <a:pt x="474318" y="490498"/>
                </a:cubicBez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Smiley Face 68"/>
          <p:cNvSpPr/>
          <p:nvPr/>
        </p:nvSpPr>
        <p:spPr>
          <a:xfrm>
            <a:off x="1285111" y="2834909"/>
            <a:ext cx="218097" cy="243726"/>
          </a:xfrm>
          <a:prstGeom prst="smileyFac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Isosceles Triangle 69"/>
          <p:cNvSpPr/>
          <p:nvPr/>
        </p:nvSpPr>
        <p:spPr>
          <a:xfrm>
            <a:off x="1317344" y="2964962"/>
            <a:ext cx="134548" cy="460021"/>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p:nvPr/>
        </p:nvCxnSpPr>
        <p:spPr>
          <a:xfrm flipH="1">
            <a:off x="1294435" y="3424983"/>
            <a:ext cx="56457" cy="21807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70" idx="3"/>
          </p:cNvCxnSpPr>
          <p:nvPr/>
        </p:nvCxnSpPr>
        <p:spPr>
          <a:xfrm>
            <a:off x="1384618" y="3424983"/>
            <a:ext cx="49518" cy="24219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7" name="Smiley Face 76"/>
          <p:cNvSpPr/>
          <p:nvPr/>
        </p:nvSpPr>
        <p:spPr>
          <a:xfrm>
            <a:off x="747199" y="3014518"/>
            <a:ext cx="137707" cy="270650"/>
          </a:xfrm>
          <a:prstGeom prst="smileyFac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833589" y="3317300"/>
            <a:ext cx="1" cy="31293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573479" y="3643053"/>
            <a:ext cx="251848" cy="22561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833589" y="3643053"/>
            <a:ext cx="214207" cy="22561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747199" y="3317300"/>
            <a:ext cx="253476" cy="21031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7" name="Parallelogram 86"/>
          <p:cNvSpPr/>
          <p:nvPr/>
        </p:nvSpPr>
        <p:spPr>
          <a:xfrm>
            <a:off x="4335492" y="3357777"/>
            <a:ext cx="2730500" cy="461796"/>
          </a:xfrm>
          <a:prstGeom prst="parallelogram">
            <a:avLst>
              <a:gd name="adj" fmla="val 136124"/>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Freeform 87"/>
          <p:cNvSpPr/>
          <p:nvPr/>
        </p:nvSpPr>
        <p:spPr>
          <a:xfrm>
            <a:off x="5518100" y="2652245"/>
            <a:ext cx="372206" cy="192437"/>
          </a:xfrm>
          <a:custGeom>
            <a:avLst/>
            <a:gdLst>
              <a:gd name="connsiteX0" fmla="*/ 0 w 504378"/>
              <a:gd name="connsiteY0" fmla="*/ 368102 h 490498"/>
              <a:gd name="connsiteX1" fmla="*/ 15301 w 504378"/>
              <a:gd name="connsiteY1" fmla="*/ 276305 h 490498"/>
              <a:gd name="connsiteX2" fmla="*/ 30601 w 504378"/>
              <a:gd name="connsiteY2" fmla="*/ 230406 h 490498"/>
              <a:gd name="connsiteX3" fmla="*/ 45902 w 504378"/>
              <a:gd name="connsiteY3" fmla="*/ 169208 h 490498"/>
              <a:gd name="connsiteX4" fmla="*/ 61202 w 504378"/>
              <a:gd name="connsiteY4" fmla="*/ 123310 h 490498"/>
              <a:gd name="connsiteX5" fmla="*/ 76503 w 504378"/>
              <a:gd name="connsiteY5" fmla="*/ 62112 h 490498"/>
              <a:gd name="connsiteX6" fmla="*/ 214208 w 504378"/>
              <a:gd name="connsiteY6" fmla="*/ 46813 h 490498"/>
              <a:gd name="connsiteX7" fmla="*/ 260110 w 504378"/>
              <a:gd name="connsiteY7" fmla="*/ 16214 h 490498"/>
              <a:gd name="connsiteX8" fmla="*/ 397815 w 504378"/>
              <a:gd name="connsiteY8" fmla="*/ 46813 h 490498"/>
              <a:gd name="connsiteX9" fmla="*/ 443717 w 504378"/>
              <a:gd name="connsiteY9" fmla="*/ 77412 h 490498"/>
              <a:gd name="connsiteX10" fmla="*/ 474318 w 504378"/>
              <a:gd name="connsiteY10" fmla="*/ 490498 h 4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378" h="490498">
                <a:moveTo>
                  <a:pt x="0" y="368102"/>
                </a:moveTo>
                <a:cubicBezTo>
                  <a:pt x="5100" y="337503"/>
                  <a:pt x="8571" y="306587"/>
                  <a:pt x="15301" y="276305"/>
                </a:cubicBezTo>
                <a:cubicBezTo>
                  <a:pt x="18800" y="260562"/>
                  <a:pt x="26170" y="245913"/>
                  <a:pt x="30601" y="230406"/>
                </a:cubicBezTo>
                <a:cubicBezTo>
                  <a:pt x="36378" y="210188"/>
                  <a:pt x="40125" y="189426"/>
                  <a:pt x="45902" y="169208"/>
                </a:cubicBezTo>
                <a:cubicBezTo>
                  <a:pt x="50333" y="153702"/>
                  <a:pt x="56771" y="138816"/>
                  <a:pt x="61202" y="123310"/>
                </a:cubicBezTo>
                <a:cubicBezTo>
                  <a:pt x="66979" y="103092"/>
                  <a:pt x="57695" y="71515"/>
                  <a:pt x="76503" y="62112"/>
                </a:cubicBezTo>
                <a:cubicBezTo>
                  <a:pt x="117812" y="41459"/>
                  <a:pt x="168306" y="51913"/>
                  <a:pt x="214208" y="46813"/>
                </a:cubicBezTo>
                <a:cubicBezTo>
                  <a:pt x="229509" y="36613"/>
                  <a:pt x="241834" y="18245"/>
                  <a:pt x="260110" y="16214"/>
                </a:cubicBezTo>
                <a:cubicBezTo>
                  <a:pt x="279345" y="14077"/>
                  <a:pt x="368479" y="32146"/>
                  <a:pt x="397815" y="46813"/>
                </a:cubicBezTo>
                <a:cubicBezTo>
                  <a:pt x="414263" y="55036"/>
                  <a:pt x="428416" y="67212"/>
                  <a:pt x="443717" y="77412"/>
                </a:cubicBezTo>
                <a:cubicBezTo>
                  <a:pt x="559188" y="-95784"/>
                  <a:pt x="474318" y="13125"/>
                  <a:pt x="474318" y="490498"/>
                </a:cubicBezTo>
              </a:path>
            </a:pathLst>
          </a:cu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Smiley Face 88"/>
          <p:cNvSpPr/>
          <p:nvPr/>
        </p:nvSpPr>
        <p:spPr>
          <a:xfrm>
            <a:off x="5595074" y="2665073"/>
            <a:ext cx="218097" cy="243726"/>
          </a:xfrm>
          <a:prstGeom prst="smileyFac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Isosceles Triangle 89"/>
          <p:cNvSpPr/>
          <p:nvPr/>
        </p:nvSpPr>
        <p:spPr>
          <a:xfrm>
            <a:off x="4844421" y="3055157"/>
            <a:ext cx="134548" cy="460021"/>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1" name="Straight Connector 90"/>
          <p:cNvCxnSpPr/>
          <p:nvPr/>
        </p:nvCxnSpPr>
        <p:spPr>
          <a:xfrm flipH="1">
            <a:off x="4847616" y="3434739"/>
            <a:ext cx="56457" cy="21807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4950499" y="3434739"/>
            <a:ext cx="49518" cy="24219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93" name="Smiley Face 92"/>
          <p:cNvSpPr/>
          <p:nvPr/>
        </p:nvSpPr>
        <p:spPr>
          <a:xfrm>
            <a:off x="4841262" y="2844682"/>
            <a:ext cx="137707" cy="270650"/>
          </a:xfrm>
          <a:prstGeom prst="smileyFac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a:endCxn id="42" idx="8"/>
          </p:cNvCxnSpPr>
          <p:nvPr/>
        </p:nvCxnSpPr>
        <p:spPr>
          <a:xfrm flipH="1">
            <a:off x="4770237" y="3855006"/>
            <a:ext cx="360659" cy="230407"/>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100" name="Freeform 99"/>
          <p:cNvSpPr/>
          <p:nvPr/>
        </p:nvSpPr>
        <p:spPr>
          <a:xfrm>
            <a:off x="4694702" y="2795126"/>
            <a:ext cx="372206" cy="354502"/>
          </a:xfrm>
          <a:custGeom>
            <a:avLst/>
            <a:gdLst>
              <a:gd name="connsiteX0" fmla="*/ 0 w 504378"/>
              <a:gd name="connsiteY0" fmla="*/ 368102 h 490498"/>
              <a:gd name="connsiteX1" fmla="*/ 15301 w 504378"/>
              <a:gd name="connsiteY1" fmla="*/ 276305 h 490498"/>
              <a:gd name="connsiteX2" fmla="*/ 30601 w 504378"/>
              <a:gd name="connsiteY2" fmla="*/ 230406 h 490498"/>
              <a:gd name="connsiteX3" fmla="*/ 45902 w 504378"/>
              <a:gd name="connsiteY3" fmla="*/ 169208 h 490498"/>
              <a:gd name="connsiteX4" fmla="*/ 61202 w 504378"/>
              <a:gd name="connsiteY4" fmla="*/ 123310 h 490498"/>
              <a:gd name="connsiteX5" fmla="*/ 76503 w 504378"/>
              <a:gd name="connsiteY5" fmla="*/ 62112 h 490498"/>
              <a:gd name="connsiteX6" fmla="*/ 214208 w 504378"/>
              <a:gd name="connsiteY6" fmla="*/ 46813 h 490498"/>
              <a:gd name="connsiteX7" fmla="*/ 260110 w 504378"/>
              <a:gd name="connsiteY7" fmla="*/ 16214 h 490498"/>
              <a:gd name="connsiteX8" fmla="*/ 397815 w 504378"/>
              <a:gd name="connsiteY8" fmla="*/ 46813 h 490498"/>
              <a:gd name="connsiteX9" fmla="*/ 443717 w 504378"/>
              <a:gd name="connsiteY9" fmla="*/ 77412 h 490498"/>
              <a:gd name="connsiteX10" fmla="*/ 474318 w 504378"/>
              <a:gd name="connsiteY10" fmla="*/ 490498 h 4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378" h="490498">
                <a:moveTo>
                  <a:pt x="0" y="368102"/>
                </a:moveTo>
                <a:cubicBezTo>
                  <a:pt x="5100" y="337503"/>
                  <a:pt x="8571" y="306587"/>
                  <a:pt x="15301" y="276305"/>
                </a:cubicBezTo>
                <a:cubicBezTo>
                  <a:pt x="18800" y="260562"/>
                  <a:pt x="26170" y="245913"/>
                  <a:pt x="30601" y="230406"/>
                </a:cubicBezTo>
                <a:cubicBezTo>
                  <a:pt x="36378" y="210188"/>
                  <a:pt x="40125" y="189426"/>
                  <a:pt x="45902" y="169208"/>
                </a:cubicBezTo>
                <a:cubicBezTo>
                  <a:pt x="50333" y="153702"/>
                  <a:pt x="56771" y="138816"/>
                  <a:pt x="61202" y="123310"/>
                </a:cubicBezTo>
                <a:cubicBezTo>
                  <a:pt x="66979" y="103092"/>
                  <a:pt x="57695" y="71515"/>
                  <a:pt x="76503" y="62112"/>
                </a:cubicBezTo>
                <a:cubicBezTo>
                  <a:pt x="117812" y="41459"/>
                  <a:pt x="168306" y="51913"/>
                  <a:pt x="214208" y="46813"/>
                </a:cubicBezTo>
                <a:cubicBezTo>
                  <a:pt x="229509" y="36613"/>
                  <a:pt x="241834" y="18245"/>
                  <a:pt x="260110" y="16214"/>
                </a:cubicBezTo>
                <a:cubicBezTo>
                  <a:pt x="279345" y="14077"/>
                  <a:pt x="368479" y="32146"/>
                  <a:pt x="397815" y="46813"/>
                </a:cubicBezTo>
                <a:cubicBezTo>
                  <a:pt x="414263" y="55036"/>
                  <a:pt x="428416" y="67212"/>
                  <a:pt x="443717" y="77412"/>
                </a:cubicBezTo>
                <a:cubicBezTo>
                  <a:pt x="559188" y="-95784"/>
                  <a:pt x="474318" y="13125"/>
                  <a:pt x="474318" y="490498"/>
                </a:cubicBez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Isosceles Triangle 100"/>
          <p:cNvSpPr/>
          <p:nvPr/>
        </p:nvSpPr>
        <p:spPr>
          <a:xfrm>
            <a:off x="5626688" y="2946572"/>
            <a:ext cx="263618" cy="568606"/>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2" name="Parallelogram 101"/>
          <p:cNvSpPr/>
          <p:nvPr/>
        </p:nvSpPr>
        <p:spPr>
          <a:xfrm>
            <a:off x="6044093" y="1779953"/>
            <a:ext cx="2089606" cy="461796"/>
          </a:xfrm>
          <a:prstGeom prst="parallelogram">
            <a:avLst>
              <a:gd name="adj" fmla="val 136124"/>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3" name="Straight Connector 102"/>
          <p:cNvCxnSpPr/>
          <p:nvPr/>
        </p:nvCxnSpPr>
        <p:spPr>
          <a:xfrm flipH="1">
            <a:off x="5992940" y="2306634"/>
            <a:ext cx="360659" cy="230407"/>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107" name="Freeform 106"/>
          <p:cNvSpPr/>
          <p:nvPr/>
        </p:nvSpPr>
        <p:spPr>
          <a:xfrm>
            <a:off x="6353599" y="1633620"/>
            <a:ext cx="255828" cy="89480"/>
          </a:xfrm>
          <a:custGeom>
            <a:avLst/>
            <a:gdLst>
              <a:gd name="connsiteX0" fmla="*/ 0 w 504378"/>
              <a:gd name="connsiteY0" fmla="*/ 368102 h 490498"/>
              <a:gd name="connsiteX1" fmla="*/ 15301 w 504378"/>
              <a:gd name="connsiteY1" fmla="*/ 276305 h 490498"/>
              <a:gd name="connsiteX2" fmla="*/ 30601 w 504378"/>
              <a:gd name="connsiteY2" fmla="*/ 230406 h 490498"/>
              <a:gd name="connsiteX3" fmla="*/ 45902 w 504378"/>
              <a:gd name="connsiteY3" fmla="*/ 169208 h 490498"/>
              <a:gd name="connsiteX4" fmla="*/ 61202 w 504378"/>
              <a:gd name="connsiteY4" fmla="*/ 123310 h 490498"/>
              <a:gd name="connsiteX5" fmla="*/ 76503 w 504378"/>
              <a:gd name="connsiteY5" fmla="*/ 62112 h 490498"/>
              <a:gd name="connsiteX6" fmla="*/ 214208 w 504378"/>
              <a:gd name="connsiteY6" fmla="*/ 46813 h 490498"/>
              <a:gd name="connsiteX7" fmla="*/ 260110 w 504378"/>
              <a:gd name="connsiteY7" fmla="*/ 16214 h 490498"/>
              <a:gd name="connsiteX8" fmla="*/ 397815 w 504378"/>
              <a:gd name="connsiteY8" fmla="*/ 46813 h 490498"/>
              <a:gd name="connsiteX9" fmla="*/ 443717 w 504378"/>
              <a:gd name="connsiteY9" fmla="*/ 77412 h 490498"/>
              <a:gd name="connsiteX10" fmla="*/ 474318 w 504378"/>
              <a:gd name="connsiteY10" fmla="*/ 490498 h 4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378" h="490498">
                <a:moveTo>
                  <a:pt x="0" y="368102"/>
                </a:moveTo>
                <a:cubicBezTo>
                  <a:pt x="5100" y="337503"/>
                  <a:pt x="8571" y="306587"/>
                  <a:pt x="15301" y="276305"/>
                </a:cubicBezTo>
                <a:cubicBezTo>
                  <a:pt x="18800" y="260562"/>
                  <a:pt x="26170" y="245913"/>
                  <a:pt x="30601" y="230406"/>
                </a:cubicBezTo>
                <a:cubicBezTo>
                  <a:pt x="36378" y="210188"/>
                  <a:pt x="40125" y="189426"/>
                  <a:pt x="45902" y="169208"/>
                </a:cubicBezTo>
                <a:cubicBezTo>
                  <a:pt x="50333" y="153702"/>
                  <a:pt x="56771" y="138816"/>
                  <a:pt x="61202" y="123310"/>
                </a:cubicBezTo>
                <a:cubicBezTo>
                  <a:pt x="66979" y="103092"/>
                  <a:pt x="57695" y="71515"/>
                  <a:pt x="76503" y="62112"/>
                </a:cubicBezTo>
                <a:cubicBezTo>
                  <a:pt x="117812" y="41459"/>
                  <a:pt x="168306" y="51913"/>
                  <a:pt x="214208" y="46813"/>
                </a:cubicBezTo>
                <a:cubicBezTo>
                  <a:pt x="229509" y="36613"/>
                  <a:pt x="241834" y="18245"/>
                  <a:pt x="260110" y="16214"/>
                </a:cubicBezTo>
                <a:cubicBezTo>
                  <a:pt x="279345" y="14077"/>
                  <a:pt x="368479" y="32146"/>
                  <a:pt x="397815" y="46813"/>
                </a:cubicBezTo>
                <a:cubicBezTo>
                  <a:pt x="414263" y="55036"/>
                  <a:pt x="428416" y="67212"/>
                  <a:pt x="443717" y="77412"/>
                </a:cubicBezTo>
                <a:cubicBezTo>
                  <a:pt x="559188" y="-95784"/>
                  <a:pt x="474318" y="13125"/>
                  <a:pt x="474318" y="490498"/>
                </a:cubicBezTo>
              </a:path>
            </a:pathLst>
          </a:cu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Smiley Face 107"/>
          <p:cNvSpPr/>
          <p:nvPr/>
        </p:nvSpPr>
        <p:spPr>
          <a:xfrm>
            <a:off x="6392086" y="1670215"/>
            <a:ext cx="149904" cy="113328"/>
          </a:xfrm>
          <a:prstGeom prst="smileyFac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Isosceles Triangle 108"/>
          <p:cNvSpPr/>
          <p:nvPr/>
        </p:nvSpPr>
        <p:spPr>
          <a:xfrm>
            <a:off x="7088292" y="1333585"/>
            <a:ext cx="134548" cy="460021"/>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0" name="Straight Connector 109"/>
          <p:cNvCxnSpPr/>
          <p:nvPr/>
        </p:nvCxnSpPr>
        <p:spPr>
          <a:xfrm flipH="1">
            <a:off x="7091487" y="1713167"/>
            <a:ext cx="56457" cy="21807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11" name="Smiley Face 110"/>
          <p:cNvSpPr/>
          <p:nvPr/>
        </p:nvSpPr>
        <p:spPr>
          <a:xfrm>
            <a:off x="7085133" y="1123110"/>
            <a:ext cx="137707" cy="270650"/>
          </a:xfrm>
          <a:prstGeom prst="smileyFac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Freeform 111"/>
          <p:cNvSpPr/>
          <p:nvPr/>
        </p:nvSpPr>
        <p:spPr>
          <a:xfrm>
            <a:off x="7065991" y="1073554"/>
            <a:ext cx="156849" cy="354502"/>
          </a:xfrm>
          <a:custGeom>
            <a:avLst/>
            <a:gdLst>
              <a:gd name="connsiteX0" fmla="*/ 0 w 504378"/>
              <a:gd name="connsiteY0" fmla="*/ 368102 h 490498"/>
              <a:gd name="connsiteX1" fmla="*/ 15301 w 504378"/>
              <a:gd name="connsiteY1" fmla="*/ 276305 h 490498"/>
              <a:gd name="connsiteX2" fmla="*/ 30601 w 504378"/>
              <a:gd name="connsiteY2" fmla="*/ 230406 h 490498"/>
              <a:gd name="connsiteX3" fmla="*/ 45902 w 504378"/>
              <a:gd name="connsiteY3" fmla="*/ 169208 h 490498"/>
              <a:gd name="connsiteX4" fmla="*/ 61202 w 504378"/>
              <a:gd name="connsiteY4" fmla="*/ 123310 h 490498"/>
              <a:gd name="connsiteX5" fmla="*/ 76503 w 504378"/>
              <a:gd name="connsiteY5" fmla="*/ 62112 h 490498"/>
              <a:gd name="connsiteX6" fmla="*/ 214208 w 504378"/>
              <a:gd name="connsiteY6" fmla="*/ 46813 h 490498"/>
              <a:gd name="connsiteX7" fmla="*/ 260110 w 504378"/>
              <a:gd name="connsiteY7" fmla="*/ 16214 h 490498"/>
              <a:gd name="connsiteX8" fmla="*/ 397815 w 504378"/>
              <a:gd name="connsiteY8" fmla="*/ 46813 h 490498"/>
              <a:gd name="connsiteX9" fmla="*/ 443717 w 504378"/>
              <a:gd name="connsiteY9" fmla="*/ 77412 h 490498"/>
              <a:gd name="connsiteX10" fmla="*/ 474318 w 504378"/>
              <a:gd name="connsiteY10" fmla="*/ 490498 h 4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378" h="490498">
                <a:moveTo>
                  <a:pt x="0" y="368102"/>
                </a:moveTo>
                <a:cubicBezTo>
                  <a:pt x="5100" y="337503"/>
                  <a:pt x="8571" y="306587"/>
                  <a:pt x="15301" y="276305"/>
                </a:cubicBezTo>
                <a:cubicBezTo>
                  <a:pt x="18800" y="260562"/>
                  <a:pt x="26170" y="245913"/>
                  <a:pt x="30601" y="230406"/>
                </a:cubicBezTo>
                <a:cubicBezTo>
                  <a:pt x="36378" y="210188"/>
                  <a:pt x="40125" y="189426"/>
                  <a:pt x="45902" y="169208"/>
                </a:cubicBezTo>
                <a:cubicBezTo>
                  <a:pt x="50333" y="153702"/>
                  <a:pt x="56771" y="138816"/>
                  <a:pt x="61202" y="123310"/>
                </a:cubicBezTo>
                <a:cubicBezTo>
                  <a:pt x="66979" y="103092"/>
                  <a:pt x="57695" y="71515"/>
                  <a:pt x="76503" y="62112"/>
                </a:cubicBezTo>
                <a:cubicBezTo>
                  <a:pt x="117812" y="41459"/>
                  <a:pt x="168306" y="51913"/>
                  <a:pt x="214208" y="46813"/>
                </a:cubicBezTo>
                <a:cubicBezTo>
                  <a:pt x="229509" y="36613"/>
                  <a:pt x="241834" y="18245"/>
                  <a:pt x="260110" y="16214"/>
                </a:cubicBezTo>
                <a:cubicBezTo>
                  <a:pt x="279345" y="14077"/>
                  <a:pt x="368479" y="32146"/>
                  <a:pt x="397815" y="46813"/>
                </a:cubicBezTo>
                <a:cubicBezTo>
                  <a:pt x="414263" y="55036"/>
                  <a:pt x="428416" y="67212"/>
                  <a:pt x="443717" y="77412"/>
                </a:cubicBezTo>
                <a:cubicBezTo>
                  <a:pt x="559188" y="-95784"/>
                  <a:pt x="474318" y="13125"/>
                  <a:pt x="474318" y="490498"/>
                </a:cubicBezTo>
              </a:path>
            </a:pathLst>
          </a:cu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Isosceles Triangle 112"/>
          <p:cNvSpPr/>
          <p:nvPr/>
        </p:nvSpPr>
        <p:spPr>
          <a:xfrm>
            <a:off x="6398041" y="1836262"/>
            <a:ext cx="181192" cy="264391"/>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14" name="Straight Connector 113"/>
          <p:cNvCxnSpPr/>
          <p:nvPr/>
        </p:nvCxnSpPr>
        <p:spPr>
          <a:xfrm>
            <a:off x="7170206" y="1713167"/>
            <a:ext cx="49518" cy="24219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 name="Oval 3"/>
          <p:cNvSpPr/>
          <p:nvPr/>
        </p:nvSpPr>
        <p:spPr>
          <a:xfrm>
            <a:off x="5067300" y="2795127"/>
            <a:ext cx="499400" cy="52217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Oval 4"/>
          <p:cNvSpPr/>
          <p:nvPr/>
        </p:nvSpPr>
        <p:spPr>
          <a:xfrm>
            <a:off x="5194008" y="2952262"/>
            <a:ext cx="222135" cy="18466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 name="6-Point Star 14"/>
          <p:cNvSpPr/>
          <p:nvPr/>
        </p:nvSpPr>
        <p:spPr>
          <a:xfrm>
            <a:off x="5813171" y="4986901"/>
            <a:ext cx="435229" cy="410599"/>
          </a:xfrm>
          <a:prstGeom prst="star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130896" y="5727700"/>
            <a:ext cx="435804" cy="406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6-Point Star 64"/>
          <p:cNvSpPr/>
          <p:nvPr/>
        </p:nvSpPr>
        <p:spPr>
          <a:xfrm>
            <a:off x="1855519" y="3515178"/>
            <a:ext cx="138382" cy="151995"/>
          </a:xfrm>
          <a:prstGeom prst="star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1580343" y="3745391"/>
            <a:ext cx="149025" cy="21923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222499" y="3357777"/>
            <a:ext cx="1238725" cy="369332"/>
          </a:xfrm>
          <a:prstGeom prst="rect">
            <a:avLst/>
          </a:prstGeom>
          <a:noFill/>
        </p:spPr>
        <p:txBody>
          <a:bodyPr wrap="square" rtlCol="0">
            <a:spAutoFit/>
          </a:bodyPr>
          <a:lstStyle/>
          <a:p>
            <a:r>
              <a:rPr lang="en-US" dirty="0" smtClean="0"/>
              <a:t>Won’t roll</a:t>
            </a:r>
            <a:endParaRPr lang="en-US" dirty="0"/>
          </a:p>
        </p:txBody>
      </p:sp>
      <p:sp>
        <p:nvSpPr>
          <p:cNvPr id="21" name="TextBox 20"/>
          <p:cNvSpPr txBox="1"/>
          <p:nvPr/>
        </p:nvSpPr>
        <p:spPr>
          <a:xfrm>
            <a:off x="1047796" y="1524000"/>
            <a:ext cx="2952704" cy="369332"/>
          </a:xfrm>
          <a:prstGeom prst="rect">
            <a:avLst/>
          </a:prstGeom>
          <a:noFill/>
          <a:ln>
            <a:solidFill>
              <a:schemeClr val="tx1"/>
            </a:solidFill>
          </a:ln>
        </p:spPr>
        <p:txBody>
          <a:bodyPr wrap="square" rtlCol="0">
            <a:spAutoFit/>
          </a:bodyPr>
          <a:lstStyle/>
          <a:p>
            <a:r>
              <a:rPr lang="en-US" dirty="0" smtClean="0"/>
              <a:t>Star Shapes won’t roll…</a:t>
            </a:r>
            <a:endParaRPr lang="en-US" dirty="0"/>
          </a:p>
        </p:txBody>
      </p:sp>
      <p:sp>
        <p:nvSpPr>
          <p:cNvPr id="72" name="TextBox 71"/>
          <p:cNvSpPr txBox="1"/>
          <p:nvPr/>
        </p:nvSpPr>
        <p:spPr>
          <a:xfrm>
            <a:off x="1813730" y="3740358"/>
            <a:ext cx="1238725" cy="584776"/>
          </a:xfrm>
          <a:prstGeom prst="rect">
            <a:avLst/>
          </a:prstGeom>
          <a:noFill/>
        </p:spPr>
        <p:txBody>
          <a:bodyPr wrap="square" rtlCol="0">
            <a:spAutoFit/>
          </a:bodyPr>
          <a:lstStyle/>
          <a:p>
            <a:r>
              <a:rPr lang="en-US" sz="1600" dirty="0" smtClean="0"/>
              <a:t>Not star - Will Roll</a:t>
            </a:r>
            <a:endParaRPr lang="en-US" sz="1600" dirty="0"/>
          </a:p>
        </p:txBody>
      </p:sp>
      <p:cxnSp>
        <p:nvCxnSpPr>
          <p:cNvPr id="26" name="Straight Connector 25"/>
          <p:cNvCxnSpPr/>
          <p:nvPr/>
        </p:nvCxnSpPr>
        <p:spPr>
          <a:xfrm flipH="1" flipV="1">
            <a:off x="3461224" y="1955357"/>
            <a:ext cx="874268" cy="200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1189833"/>
      </p:ext>
    </p:extLst>
  </p:cSld>
  <p:clrMapOvr>
    <a:masterClrMapping/>
  </p:clrMapOvr>
  <mc:AlternateContent xmlns:mc="http://schemas.openxmlformats.org/markup-compatibility/2006" xmlns:p14="http://schemas.microsoft.com/office/powerpoint/2010/main">
    <mc:Choice Requires="p14">
      <p:transition spd="slow" p14:dur="2000" advTm="3723"/>
    </mc:Choice>
    <mc:Fallback xmlns="">
      <p:transition xmlns:p14="http://schemas.microsoft.com/office/powerpoint/2010/main" spd="slow" advTm="372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Hart &amp; </a:t>
            </a:r>
            <a:r>
              <a:rPr lang="en-US" dirty="0" err="1" smtClean="0"/>
              <a:t>Riseley</a:t>
            </a:r>
            <a:endParaRPr lang="en-US" dirty="0"/>
          </a:p>
        </p:txBody>
      </p:sp>
      <p:pic>
        <p:nvPicPr>
          <p:cNvPr id="6" name="Picture 5"/>
          <p:cNvPicPr>
            <a:picLocks noChangeAspect="1"/>
          </p:cNvPicPr>
          <p:nvPr/>
        </p:nvPicPr>
        <p:blipFill>
          <a:blip r:embed="rId3"/>
          <a:stretch>
            <a:fillRect/>
          </a:stretch>
        </p:blipFill>
        <p:spPr>
          <a:xfrm>
            <a:off x="1498600" y="1981200"/>
            <a:ext cx="5854700" cy="3225800"/>
          </a:xfrm>
          <a:prstGeom prst="rect">
            <a:avLst/>
          </a:prstGeom>
        </p:spPr>
      </p:pic>
    </p:spTree>
    <p:extLst>
      <p:ext uri="{BB962C8B-B14F-4D97-AF65-F5344CB8AC3E}">
        <p14:creationId xmlns:p14="http://schemas.microsoft.com/office/powerpoint/2010/main" val="33108790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663700" y="1892300"/>
            <a:ext cx="5575300" cy="3683000"/>
          </a:xfrm>
          <a:prstGeom prst="rect">
            <a:avLst/>
          </a:prstGeom>
        </p:spPr>
      </p:pic>
    </p:spTree>
    <p:extLst>
      <p:ext uri="{BB962C8B-B14F-4D97-AF65-F5344CB8AC3E}">
        <p14:creationId xmlns:p14="http://schemas.microsoft.com/office/powerpoint/2010/main" val="20564740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Non-Business Talk: Not Just Size</a:t>
            </a:r>
            <a:endParaRPr lang="en-US" dirty="0"/>
          </a:p>
        </p:txBody>
      </p:sp>
      <p:sp>
        <p:nvSpPr>
          <p:cNvPr id="4" name="Rectangle 3"/>
          <p:cNvSpPr/>
          <p:nvPr/>
        </p:nvSpPr>
        <p:spPr>
          <a:xfrm>
            <a:off x="457200" y="1997839"/>
            <a:ext cx="7734300" cy="3416320"/>
          </a:xfrm>
          <a:prstGeom prst="rect">
            <a:avLst/>
          </a:prstGeom>
        </p:spPr>
        <p:txBody>
          <a:bodyPr wrap="square">
            <a:spAutoFit/>
          </a:bodyPr>
          <a:lstStyle/>
          <a:p>
            <a:endParaRPr lang="en-US" i="1" dirty="0"/>
          </a:p>
          <a:p>
            <a:r>
              <a:rPr lang="en-US" dirty="0"/>
              <a:t>Because it's about the esoteric, the topics are different. That was the second discovery. </a:t>
            </a:r>
            <a:r>
              <a:rPr lang="en-US" dirty="0" smtClean="0"/>
              <a:t> </a:t>
            </a:r>
            <a:endParaRPr lang="en-US" dirty="0"/>
          </a:p>
          <a:p>
            <a:endParaRPr lang="en-US" i="1" dirty="0" smtClean="0"/>
          </a:p>
          <a:p>
            <a:endParaRPr lang="en-US" i="1" dirty="0"/>
          </a:p>
          <a:p>
            <a:r>
              <a:rPr lang="en-US" i="1" dirty="0" smtClean="0"/>
              <a:t>When </a:t>
            </a:r>
            <a:r>
              <a:rPr lang="en-US" i="1" dirty="0"/>
              <a:t>talkative parents talk more they are not talking more business. They are talking about "what ifs," and "remembers", and the past, and all the elaborations. My guess is that the more esoteric things you look at, that you want to count in children's experience, mathematics, quantities, and so on, social relationships, the more complex and sophisticated, the more likely they are to show up in more talkative families</a:t>
            </a:r>
            <a:r>
              <a:rPr lang="en-US" i="1" dirty="0" smtClean="0"/>
              <a:t>.</a:t>
            </a:r>
          </a:p>
          <a:p>
            <a:endParaRPr lang="en-US" i="1" dirty="0"/>
          </a:p>
        </p:txBody>
      </p:sp>
      <p:sp>
        <p:nvSpPr>
          <p:cNvPr id="5" name="TextBox 4"/>
          <p:cNvSpPr txBox="1"/>
          <p:nvPr/>
        </p:nvSpPr>
        <p:spPr>
          <a:xfrm>
            <a:off x="4559300" y="4860162"/>
            <a:ext cx="2451100" cy="369332"/>
          </a:xfrm>
          <a:prstGeom prst="rect">
            <a:avLst/>
          </a:prstGeom>
          <a:noFill/>
        </p:spPr>
        <p:txBody>
          <a:bodyPr wrap="square" rtlCol="0">
            <a:spAutoFit/>
          </a:bodyPr>
          <a:lstStyle/>
          <a:p>
            <a:r>
              <a:rPr lang="en-US" dirty="0" err="1" smtClean="0"/>
              <a:t>Dr</a:t>
            </a:r>
            <a:r>
              <a:rPr lang="en-US" dirty="0" smtClean="0"/>
              <a:t> Todd </a:t>
            </a:r>
            <a:r>
              <a:rPr lang="en-US" dirty="0" err="1" smtClean="0"/>
              <a:t>Risley</a:t>
            </a:r>
            <a:endParaRPr lang="en-US" dirty="0"/>
          </a:p>
        </p:txBody>
      </p:sp>
    </p:spTree>
    <p:extLst>
      <p:ext uri="{BB962C8B-B14F-4D97-AF65-F5344CB8AC3E}">
        <p14:creationId xmlns:p14="http://schemas.microsoft.com/office/powerpoint/2010/main" val="8276527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Development</a:t>
            </a:r>
            <a:endParaRPr lang="en-US" dirty="0"/>
          </a:p>
        </p:txBody>
      </p:sp>
      <p:sp>
        <p:nvSpPr>
          <p:cNvPr id="3" name="Content Placeholder 2"/>
          <p:cNvSpPr>
            <a:spLocks noGrp="1"/>
          </p:cNvSpPr>
          <p:nvPr>
            <p:ph idx="1"/>
          </p:nvPr>
        </p:nvSpPr>
        <p:spPr/>
        <p:txBody>
          <a:bodyPr/>
          <a:lstStyle/>
          <a:p>
            <a:r>
              <a:rPr lang="en-US" dirty="0" smtClean="0"/>
              <a:t>O’Hara, </a:t>
            </a:r>
            <a:r>
              <a:rPr lang="en-US" dirty="0" err="1" smtClean="0"/>
              <a:t>Pelaez</a:t>
            </a:r>
            <a:r>
              <a:rPr lang="en-US" dirty="0" smtClean="0"/>
              <a:t>, Barnes-Holmes (2005)</a:t>
            </a:r>
          </a:p>
          <a:p>
            <a:pPr lvl="1"/>
            <a:r>
              <a:rPr lang="en-US" dirty="0" smtClean="0"/>
              <a:t>Looked at same/diff, before/after </a:t>
            </a:r>
          </a:p>
          <a:p>
            <a:pPr lvl="1"/>
            <a:r>
              <a:rPr lang="en-US" dirty="0" smtClean="0"/>
              <a:t>Vocabulary, Arithmetic and digit symbol coding.</a:t>
            </a:r>
          </a:p>
          <a:p>
            <a:pPr lvl="1"/>
            <a:r>
              <a:rPr lang="en-US" dirty="0" smtClean="0"/>
              <a:t>Passing relational test strongly predicted Vocabulary scores and Arithmetic on WAIS III.</a:t>
            </a:r>
          </a:p>
          <a:p>
            <a:endParaRPr lang="en-US" dirty="0"/>
          </a:p>
        </p:txBody>
      </p:sp>
    </p:spTree>
    <p:extLst>
      <p:ext uri="{BB962C8B-B14F-4D97-AF65-F5344CB8AC3E}">
        <p14:creationId xmlns:p14="http://schemas.microsoft.com/office/powerpoint/2010/main" val="22822320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so it Predicts? But is useful?</a:t>
            </a:r>
            <a:endParaRPr lang="en-US" dirty="0"/>
          </a:p>
        </p:txBody>
      </p:sp>
      <p:sp>
        <p:nvSpPr>
          <p:cNvPr id="3" name="Content Placeholder 2"/>
          <p:cNvSpPr>
            <a:spLocks noGrp="1"/>
          </p:cNvSpPr>
          <p:nvPr>
            <p:ph idx="1"/>
          </p:nvPr>
        </p:nvSpPr>
        <p:spPr/>
        <p:txBody>
          <a:bodyPr/>
          <a:lstStyle/>
          <a:p>
            <a:r>
              <a:rPr lang="en-US" dirty="0" smtClean="0"/>
              <a:t>Because RFT tells analyses contextual influence to show how a history of exposure creates networks in the brain in a predictable fashion.</a:t>
            </a:r>
          </a:p>
          <a:p>
            <a:pPr lvl="1"/>
            <a:r>
              <a:rPr lang="en-US" dirty="0" smtClean="0"/>
              <a:t>It tells us how to </a:t>
            </a:r>
            <a:r>
              <a:rPr lang="en-US" i="1" dirty="0" smtClean="0"/>
              <a:t>arrange contexts to create those conditions.</a:t>
            </a:r>
          </a:p>
          <a:p>
            <a:pPr lvl="1"/>
            <a:r>
              <a:rPr lang="en-US" dirty="0" smtClean="0"/>
              <a:t>At a micro and macro level</a:t>
            </a:r>
          </a:p>
          <a:p>
            <a:pPr lvl="1"/>
            <a:r>
              <a:rPr lang="en-US" dirty="0" smtClean="0"/>
              <a:t>With freedom to be as creative as can be.</a:t>
            </a:r>
            <a:endParaRPr lang="en-US" dirty="0"/>
          </a:p>
        </p:txBody>
      </p:sp>
    </p:spTree>
    <p:extLst>
      <p:ext uri="{BB962C8B-B14F-4D97-AF65-F5344CB8AC3E}">
        <p14:creationId xmlns:p14="http://schemas.microsoft.com/office/powerpoint/2010/main" val="49678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IQ and Relational </a:t>
            </a:r>
            <a:r>
              <a:rPr lang="en-US" dirty="0" err="1" smtClean="0"/>
              <a:t>Operants</a:t>
            </a:r>
            <a:endParaRPr lang="en-US" dirty="0"/>
          </a:p>
        </p:txBody>
      </p:sp>
      <p:sp>
        <p:nvSpPr>
          <p:cNvPr id="3" name="Content Placeholder 2"/>
          <p:cNvSpPr>
            <a:spLocks noGrp="1"/>
          </p:cNvSpPr>
          <p:nvPr>
            <p:ph idx="1"/>
          </p:nvPr>
        </p:nvSpPr>
        <p:spPr/>
        <p:txBody>
          <a:bodyPr>
            <a:normAutofit lnSpcReduction="10000"/>
          </a:bodyPr>
          <a:lstStyle/>
          <a:p>
            <a:r>
              <a:rPr lang="en-US" dirty="0" smtClean="0"/>
              <a:t>Cassidy, Roche and Hayes 2011</a:t>
            </a:r>
          </a:p>
          <a:p>
            <a:r>
              <a:rPr lang="en-US" dirty="0" smtClean="0"/>
              <a:t>Study 1</a:t>
            </a:r>
          </a:p>
          <a:p>
            <a:pPr lvl="1"/>
            <a:r>
              <a:rPr lang="en-US" dirty="0" smtClean="0"/>
              <a:t>8 kids.  4 experimental &amp; 4 control</a:t>
            </a:r>
          </a:p>
          <a:p>
            <a:pPr lvl="1"/>
            <a:r>
              <a:rPr lang="en-US" dirty="0" smtClean="0"/>
              <a:t>8-12 years of age</a:t>
            </a:r>
          </a:p>
          <a:p>
            <a:r>
              <a:rPr lang="en-US" dirty="0" smtClean="0"/>
              <a:t>Method</a:t>
            </a:r>
          </a:p>
          <a:p>
            <a:pPr lvl="1"/>
            <a:r>
              <a:rPr lang="en-US" dirty="0" smtClean="0"/>
              <a:t>Trained and tested for standard equivalence</a:t>
            </a:r>
          </a:p>
          <a:p>
            <a:pPr lvl="1"/>
            <a:r>
              <a:rPr lang="en-US" dirty="0" smtClean="0"/>
              <a:t>Trained on nonsense cues for SAME &amp; OPPOSITE using MEI</a:t>
            </a:r>
          </a:p>
          <a:p>
            <a:pPr lvl="1"/>
            <a:r>
              <a:rPr lang="en-US" dirty="0" smtClean="0"/>
              <a:t>Trained on MORE/LESS using MEI</a:t>
            </a:r>
          </a:p>
          <a:p>
            <a:pPr lvl="1"/>
            <a:endParaRPr lang="en-US" dirty="0" smtClean="0"/>
          </a:p>
          <a:p>
            <a:pPr lvl="1"/>
            <a:endParaRPr lang="en-US" dirty="0"/>
          </a:p>
        </p:txBody>
      </p:sp>
    </p:spTree>
    <p:extLst>
      <p:ext uri="{BB962C8B-B14F-4D97-AF65-F5344CB8AC3E}">
        <p14:creationId xmlns:p14="http://schemas.microsoft.com/office/powerpoint/2010/main" val="29910551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7295</TotalTime>
  <Words>1478</Words>
  <Application>Microsoft Macintosh PowerPoint</Application>
  <PresentationFormat>On-screen Show (4:3)</PresentationFormat>
  <Paragraphs>232</Paragraphs>
  <Slides>32</Slides>
  <Notes>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The Symbolic Inheritance Stream</vt:lpstr>
      <vt:lpstr>Liam joined the Symbolic Stream, Darin Started to see it…</vt:lpstr>
      <vt:lpstr>Information Source:  First Member of Verbal Community</vt:lpstr>
      <vt:lpstr>Hart &amp; Riseley</vt:lpstr>
      <vt:lpstr>PowerPoint Presentation</vt:lpstr>
      <vt:lpstr>Non-Business Talk: Not Just Size</vt:lpstr>
      <vt:lpstr>Cognitive Development</vt:lpstr>
      <vt:lpstr>OK so it Predicts? But is useful?</vt:lpstr>
      <vt:lpstr>IQ and Relational Operants</vt:lpstr>
      <vt:lpstr>PowerPoint Presentation</vt:lpstr>
      <vt:lpstr>PowerPoint Presentation</vt:lpstr>
      <vt:lpstr>Special Needs?</vt:lpstr>
      <vt:lpstr>Results</vt:lpstr>
      <vt:lpstr>Useful?</vt:lpstr>
      <vt:lpstr>DV’s</vt:lpstr>
      <vt:lpstr>Example Protocol  for Teaching Comparative</vt:lpstr>
      <vt:lpstr>Frame of Forks in the Road</vt:lpstr>
      <vt:lpstr>Frame of Forks in the Road</vt:lpstr>
      <vt:lpstr>Forks in the Road</vt:lpstr>
      <vt:lpstr>Combinatorial Frame</vt:lpstr>
      <vt:lpstr>PowerPoint Presentation</vt:lpstr>
      <vt:lpstr>Relating Relations</vt:lpstr>
      <vt:lpstr>Relating Relations</vt:lpstr>
      <vt:lpstr>Frame of Forks in the Road</vt:lpstr>
      <vt:lpstr>Is It Useful?</vt:lpstr>
      <vt:lpstr>The Symbolic World</vt:lpstr>
      <vt:lpstr>PowerPoint Presentation</vt:lpstr>
      <vt:lpstr>The Three Types of Parents  </vt:lpstr>
      <vt:lpstr>Tracking Transforms Stimulus Functions</vt:lpstr>
      <vt:lpstr>Results…</vt:lpstr>
      <vt:lpstr>Changing the Location of the Info Source</vt:lpstr>
      <vt:lpstr>Using the Symbolic Stream to Promote a better Symbolic Stream?</vt:lpstr>
    </vt:vector>
  </TitlesOfParts>
  <Company>DBRAC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Advances in RFT and Early Intervention with Children with Autism Spectrum Disorders</dc:title>
  <dc:creator>Rachel Gallagher</dc:creator>
  <cp:lastModifiedBy>Darin Cairns</cp:lastModifiedBy>
  <cp:revision>45</cp:revision>
  <dcterms:created xsi:type="dcterms:W3CDTF">2012-02-25T15:34:02Z</dcterms:created>
  <dcterms:modified xsi:type="dcterms:W3CDTF">2013-07-20T15:26:34Z</dcterms:modified>
</cp:coreProperties>
</file>